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3" name="Shape 153"/>
          <p:cNvSpPr/>
          <p:nvPr>
            <p:ph type="sldImg"/>
          </p:nvPr>
        </p:nvSpPr>
        <p:spPr>
          <a:xfrm>
            <a:off x="1143000" y="685800"/>
            <a:ext cx="4572000" cy="3429000"/>
          </a:xfrm>
          <a:prstGeom prst="rect">
            <a:avLst/>
          </a:prstGeom>
        </p:spPr>
        <p:txBody>
          <a:bodyPr/>
          <a:lstStyle/>
          <a:p>
            <a:pPr/>
          </a:p>
        </p:txBody>
      </p:sp>
      <p:sp>
        <p:nvSpPr>
          <p:cNvPr id="154" name="Shape 1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EXT">
    <p:spTree>
      <p:nvGrpSpPr>
        <p:cNvPr id="1" name=""/>
        <p:cNvGrpSpPr/>
        <p:nvPr/>
      </p:nvGrpSpPr>
      <p:grpSpPr>
        <a:xfrm>
          <a:off x="0" y="0"/>
          <a:ext cx="0" cy="0"/>
          <a:chOff x="0" y="0"/>
          <a:chExt cx="0" cy="0"/>
        </a:xfrm>
      </p:grpSpPr>
      <p:pic>
        <p:nvPicPr>
          <p:cNvPr id="103"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104" name="Title Text"/>
          <p:cNvSpPr txBox="1"/>
          <p:nvPr>
            <p:ph type="title"/>
          </p:nvPr>
        </p:nvSpPr>
        <p:spPr>
          <a:xfrm>
            <a:off x="457200" y="274638"/>
            <a:ext cx="8229600" cy="1143001"/>
          </a:xfrm>
          <a:prstGeom prst="rect">
            <a:avLst/>
          </a:prstGeom>
        </p:spPr>
        <p:txBody>
          <a:bodyPr/>
          <a:lstStyle/>
          <a:p>
            <a:pPr/>
            <a:r>
              <a:t>Title Text</a:t>
            </a:r>
          </a:p>
        </p:txBody>
      </p:sp>
      <p:sp>
        <p:nvSpPr>
          <p:cNvPr id="105" name="Body Level One…"/>
          <p:cNvSpPr txBox="1"/>
          <p:nvPr>
            <p:ph type="body" idx="1"/>
          </p:nvPr>
        </p:nvSpPr>
        <p:spPr>
          <a:xfrm rot="5400000">
            <a:off x="2309018" y="-251618"/>
            <a:ext cx="4525964" cy="8229601"/>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pic>
        <p:nvPicPr>
          <p:cNvPr id="113"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114" name="Title Text"/>
          <p:cNvSpPr txBox="1"/>
          <p:nvPr>
            <p:ph type="title"/>
          </p:nvPr>
        </p:nvSpPr>
        <p:spPr>
          <a:xfrm rot="5400000">
            <a:off x="4732337" y="2171700"/>
            <a:ext cx="5851526" cy="2057401"/>
          </a:xfrm>
          <a:prstGeom prst="rect">
            <a:avLst/>
          </a:prstGeom>
        </p:spPr>
        <p:txBody>
          <a:bodyPr/>
          <a:lstStyle/>
          <a:p>
            <a:pPr/>
            <a:r>
              <a:t>Title Text</a:t>
            </a:r>
          </a:p>
        </p:txBody>
      </p:sp>
      <p:sp>
        <p:nvSpPr>
          <p:cNvPr id="115" name="Body Level One…"/>
          <p:cNvSpPr txBox="1"/>
          <p:nvPr>
            <p:ph type="body" idx="1"/>
          </p:nvPr>
        </p:nvSpPr>
        <p:spPr>
          <a:xfrm rot="5400000">
            <a:off x="541337" y="190500"/>
            <a:ext cx="5851526" cy="6019800"/>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grpSp>
        <p:nvGrpSpPr>
          <p:cNvPr id="125" name="Group 11"/>
          <p:cNvGrpSpPr/>
          <p:nvPr/>
        </p:nvGrpSpPr>
        <p:grpSpPr>
          <a:xfrm>
            <a:off x="8522663" y="6255257"/>
            <a:ext cx="393195" cy="393195"/>
            <a:chOff x="-1" y="-1"/>
            <a:chExt cx="393193" cy="393193"/>
          </a:xfrm>
        </p:grpSpPr>
        <p:sp>
          <p:nvSpPr>
            <p:cNvPr id="123" name="Oval 7"/>
            <p:cNvSpPr/>
            <p:nvPr/>
          </p:nvSpPr>
          <p:spPr>
            <a:xfrm>
              <a:off x="-2" y="-2"/>
              <a:ext cx="393195" cy="393195"/>
            </a:xfrm>
            <a:prstGeom prst="ellipse">
              <a:avLst/>
            </a:prstGeom>
            <a:blipFill rotWithShape="1">
              <a:blip r:embed="rId2"/>
              <a:srcRect l="0" t="0" r="0" b="0"/>
              <a:tile tx="0" ty="0" sx="100000" sy="100000" flip="none" algn="tl"/>
            </a:blipFill>
            <a:ln w="12700" cap="flat">
              <a:noFill/>
              <a:miter lim="400000"/>
            </a:ln>
            <a:effectLst/>
          </p:spPr>
          <p:txBody>
            <a:bodyPr wrap="square" lIns="45718" tIns="45718" rIns="45718" bIns="45718" numCol="1" anchor="t">
              <a:noAutofit/>
            </a:bodyPr>
            <a:lstStyle/>
            <a:p>
              <a:pPr defTabSz="457200">
                <a:defRPr sz="1800">
                  <a:latin typeface="Rockwell"/>
                  <a:ea typeface="Rockwell"/>
                  <a:cs typeface="Rockwell"/>
                  <a:sym typeface="Rockwell"/>
                </a:defRPr>
              </a:pPr>
            </a:p>
          </p:txBody>
        </p:sp>
        <p:sp>
          <p:nvSpPr>
            <p:cNvPr id="124" name="Oval 8"/>
            <p:cNvSpPr/>
            <p:nvPr/>
          </p:nvSpPr>
          <p:spPr>
            <a:xfrm>
              <a:off x="36576" y="36575"/>
              <a:ext cx="320043" cy="320043"/>
            </a:xfrm>
            <a:prstGeom prst="ellipse">
              <a:avLst/>
            </a:prstGeom>
            <a:noFill/>
            <a:ln w="12700" cap="flat">
              <a:solidFill>
                <a:srgbClr val="FFFFFF"/>
              </a:solidFill>
              <a:prstDash val="solid"/>
              <a:round/>
            </a:ln>
            <a:effectLst/>
          </p:spPr>
          <p:txBody>
            <a:bodyPr wrap="square" lIns="45718" tIns="45718" rIns="45718" bIns="45718" numCol="1" anchor="t">
              <a:noAutofit/>
            </a:bodyPr>
            <a:lstStyle/>
            <a:p>
              <a:pPr defTabSz="457200">
                <a:defRPr sz="1800">
                  <a:latin typeface="Rockwell"/>
                  <a:ea typeface="Rockwell"/>
                  <a:cs typeface="Rockwell"/>
                  <a:sym typeface="Rockwell"/>
                </a:defRPr>
              </a:pPr>
            </a:p>
          </p:txBody>
        </p:sp>
      </p:grpSp>
      <p:pic>
        <p:nvPicPr>
          <p:cNvPr id="126" name="Picture 9" descr="Picture 9"/>
          <p:cNvPicPr>
            <a:picLocks noChangeAspect="1"/>
          </p:cNvPicPr>
          <p:nvPr/>
        </p:nvPicPr>
        <p:blipFill>
          <a:blip r:embed="rId3">
            <a:extLst/>
          </a:blip>
          <a:stretch>
            <a:fillRect/>
          </a:stretch>
        </p:blipFill>
        <p:spPr>
          <a:xfrm>
            <a:off x="7308304" y="468078"/>
            <a:ext cx="1119660" cy="1119660"/>
          </a:xfrm>
          <a:prstGeom prst="rect">
            <a:avLst/>
          </a:prstGeom>
          <a:ln w="12700">
            <a:miter lim="400000"/>
          </a:ln>
        </p:spPr>
      </p:pic>
      <p:sp>
        <p:nvSpPr>
          <p:cNvPr id="127" name="Title Text"/>
          <p:cNvSpPr txBox="1"/>
          <p:nvPr>
            <p:ph type="title"/>
          </p:nvPr>
        </p:nvSpPr>
        <p:spPr>
          <a:xfrm>
            <a:off x="685800" y="484630"/>
            <a:ext cx="7772400" cy="1609347"/>
          </a:xfrm>
          <a:prstGeom prst="rect">
            <a:avLst/>
          </a:prstGeom>
        </p:spPr>
        <p:txBody>
          <a:bodyPr lIns="45718" tIns="45718" rIns="45718" bIns="45718"/>
          <a:lstStyle>
            <a:lvl1pPr algn="l">
              <a:lnSpc>
                <a:spcPct val="90000"/>
              </a:lnSpc>
              <a:defRPr cap="all" sz="4200">
                <a:blipFill rotWithShape="1">
                  <a:blip r:embed="rId4"/>
                  <a:srcRect l="0" t="0" r="0" b="0"/>
                  <a:tile tx="0" ty="0" sx="100000" sy="100000" flip="none" algn="tl"/>
                </a:blipFill>
                <a:latin typeface="Rockwell Condensed"/>
                <a:ea typeface="Rockwell Condensed"/>
                <a:cs typeface="Rockwell Condensed"/>
                <a:sym typeface="Rockwell Condensed"/>
              </a:defRPr>
            </a:lvl1pPr>
          </a:lstStyle>
          <a:p>
            <a:pPr/>
            <a:r>
              <a:t>Title Text</a:t>
            </a:r>
          </a:p>
        </p:txBody>
      </p:sp>
      <p:sp>
        <p:nvSpPr>
          <p:cNvPr id="128" name="Body Level One…"/>
          <p:cNvSpPr txBox="1"/>
          <p:nvPr>
            <p:ph type="body" idx="1"/>
          </p:nvPr>
        </p:nvSpPr>
        <p:spPr>
          <a:xfrm>
            <a:off x="685800" y="2121406"/>
            <a:ext cx="7772400" cy="4050794"/>
          </a:xfrm>
          <a:prstGeom prst="rect">
            <a:avLst/>
          </a:prstGeom>
        </p:spPr>
        <p:txBody>
          <a:bodyPr lIns="45718" tIns="45718" rIns="45718" bIns="45718"/>
          <a:lstStyle>
            <a:lvl1pPr marL="182879" indent="-182879">
              <a:lnSpc>
                <a:spcPct val="90000"/>
              </a:lnSpc>
              <a:spcBef>
                <a:spcPts val="1200"/>
              </a:spcBef>
              <a:buClr>
                <a:srgbClr val="9E3611"/>
              </a:buClr>
              <a:buSzPct val="85000"/>
              <a:buFontTx/>
              <a:buChar char="▪"/>
              <a:defRPr sz="2000">
                <a:latin typeface="Rockwell"/>
                <a:ea typeface="Rockwell"/>
                <a:cs typeface="Rockwell"/>
                <a:sym typeface="Rockwell"/>
              </a:defRPr>
            </a:lvl1pPr>
            <a:lvl2pPr marL="477519" indent="-203198">
              <a:lnSpc>
                <a:spcPct val="90000"/>
              </a:lnSpc>
              <a:spcBef>
                <a:spcPts val="1200"/>
              </a:spcBef>
              <a:buClr>
                <a:srgbClr val="9E3611"/>
              </a:buClr>
              <a:buSzPct val="85000"/>
              <a:buFontTx/>
              <a:buChar char="▪"/>
              <a:defRPr sz="2000">
                <a:latin typeface="Rockwell"/>
                <a:ea typeface="Rockwell"/>
                <a:cs typeface="Rockwell"/>
                <a:sym typeface="Rockwell"/>
              </a:defRPr>
            </a:lvl2pPr>
            <a:lvl3pPr marL="777238" indent="-228600">
              <a:lnSpc>
                <a:spcPct val="90000"/>
              </a:lnSpc>
              <a:spcBef>
                <a:spcPts val="1200"/>
              </a:spcBef>
              <a:buClr>
                <a:srgbClr val="9E3611"/>
              </a:buClr>
              <a:buSzPct val="85000"/>
              <a:buFontTx/>
              <a:buChar char="▪"/>
              <a:defRPr sz="2000">
                <a:latin typeface="Rockwell"/>
                <a:ea typeface="Rockwell"/>
                <a:cs typeface="Rockwell"/>
                <a:sym typeface="Rockwell"/>
              </a:defRPr>
            </a:lvl3pPr>
            <a:lvl4pPr marL="1051558" indent="-228600">
              <a:lnSpc>
                <a:spcPct val="90000"/>
              </a:lnSpc>
              <a:spcBef>
                <a:spcPts val="1200"/>
              </a:spcBef>
              <a:buClr>
                <a:srgbClr val="9E3611"/>
              </a:buClr>
              <a:buSzPct val="85000"/>
              <a:buFontTx/>
              <a:buChar char="▪"/>
              <a:defRPr sz="2000">
                <a:latin typeface="Rockwell"/>
                <a:ea typeface="Rockwell"/>
                <a:cs typeface="Rockwell"/>
                <a:sym typeface="Rockwell"/>
              </a:defRPr>
            </a:lvl4pPr>
            <a:lvl5pPr marL="1325880" indent="-228600">
              <a:lnSpc>
                <a:spcPct val="90000"/>
              </a:lnSpc>
              <a:spcBef>
                <a:spcPts val="1200"/>
              </a:spcBef>
              <a:buClr>
                <a:srgbClr val="9E3611"/>
              </a:buClr>
              <a:buSzPct val="85000"/>
              <a:buFontTx/>
              <a:buChar char="▪"/>
              <a:defRPr sz="2000">
                <a:latin typeface="Rockwell"/>
                <a:ea typeface="Rockwell"/>
                <a:cs typeface="Rockwell"/>
                <a:sym typeface="Rockwell"/>
              </a:defRPr>
            </a:lvl5p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xfrm>
            <a:off x="8592202" y="6341062"/>
            <a:ext cx="262348" cy="228571"/>
          </a:xfrm>
          <a:prstGeom prst="rect">
            <a:avLst/>
          </a:prstGeom>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136" name="Picture 7" descr="Picture 7"/>
          <p:cNvPicPr>
            <a:picLocks noChangeAspect="1"/>
          </p:cNvPicPr>
          <p:nvPr/>
        </p:nvPicPr>
        <p:blipFill>
          <a:blip r:embed="rId2">
            <a:extLst/>
          </a:blip>
          <a:stretch>
            <a:fillRect/>
          </a:stretch>
        </p:blipFill>
        <p:spPr>
          <a:xfrm>
            <a:off x="7543800" y="274638"/>
            <a:ext cx="1143000" cy="1143001"/>
          </a:xfrm>
          <a:prstGeom prst="rect">
            <a:avLst/>
          </a:prstGeom>
          <a:ln w="12700">
            <a:miter lim="400000"/>
          </a:ln>
        </p:spPr>
      </p:pic>
      <p:sp>
        <p:nvSpPr>
          <p:cNvPr id="137" name="Title Text"/>
          <p:cNvSpPr txBox="1"/>
          <p:nvPr>
            <p:ph type="title"/>
          </p:nvPr>
        </p:nvSpPr>
        <p:spPr>
          <a:xfrm>
            <a:off x="457200" y="274638"/>
            <a:ext cx="8229600" cy="1143001"/>
          </a:xfrm>
          <a:prstGeom prst="rect">
            <a:avLst/>
          </a:prstGeom>
        </p:spPr>
        <p:txBody>
          <a:bodyPr lIns="45718" tIns="45718" rIns="45718" bIns="45718"/>
          <a:lstStyle/>
          <a:p>
            <a:pPr/>
            <a:r>
              <a:t>Title Text</a:t>
            </a:r>
          </a:p>
        </p:txBody>
      </p:sp>
      <p:sp>
        <p:nvSpPr>
          <p:cNvPr id="138" name="Body Level One…"/>
          <p:cNvSpPr txBox="1"/>
          <p:nvPr>
            <p:ph type="body" idx="1"/>
          </p:nvPr>
        </p:nvSpPr>
        <p:spPr>
          <a:xfrm>
            <a:off x="457200" y="1600200"/>
            <a:ext cx="8229600" cy="4525963"/>
          </a:xfrm>
          <a:prstGeom prst="rect">
            <a:avLst/>
          </a:prstGeom>
        </p:spPr>
        <p:txBody>
          <a:bodyPr lIns="45718" tIns="45718" rIns="45718" bIns="45718"/>
          <a:lstStyle>
            <a:lvl1pPr marL="342900" indent="-342900">
              <a:spcBef>
                <a:spcPts val="700"/>
              </a:spcBef>
              <a:buClrTx/>
              <a:buSzPct val="100000"/>
            </a:lvl1pPr>
            <a:lvl2pPr marL="783771" indent="-326571">
              <a:spcBef>
                <a:spcPts val="700"/>
              </a:spcBef>
              <a:buClrTx/>
              <a:buSzPct val="100000"/>
            </a:lvl2pPr>
            <a:lvl3pPr marL="1219200" indent="-304800">
              <a:spcBef>
                <a:spcPts val="700"/>
              </a:spcBef>
              <a:buClrTx/>
              <a:buSzPct val="100000"/>
            </a:lvl3pPr>
            <a:lvl4pPr marL="1737360" indent="-365760">
              <a:spcBef>
                <a:spcPts val="700"/>
              </a:spcBef>
              <a:buClrTx/>
              <a:buSzPct val="100000"/>
            </a:lvl4pPr>
            <a:lvl5pPr marL="2194560" indent="-365760">
              <a:spcBef>
                <a:spcPts val="700"/>
              </a:spcBef>
              <a:buClrTx/>
              <a:buSzPct val="100000"/>
            </a:lvl5pPr>
          </a:lstStyle>
          <a:p>
            <a:pPr/>
            <a:r>
              <a:t>Body Level One</a:t>
            </a:r>
          </a:p>
          <a:p>
            <a:pPr lvl="1"/>
            <a:r>
              <a:t>Body Level Two</a:t>
            </a:r>
          </a:p>
          <a:p>
            <a:pPr lvl="2"/>
            <a:r>
              <a:t>Body Level Three</a:t>
            </a:r>
          </a:p>
          <a:p>
            <a:pPr lvl="3"/>
            <a:r>
              <a:t>Body Level Four</a:t>
            </a:r>
          </a:p>
          <a:p>
            <a:pPr lvl="4"/>
            <a:r>
              <a:t>Body Level Five</a:t>
            </a:r>
          </a:p>
        </p:txBody>
      </p:sp>
      <p:sp>
        <p:nvSpPr>
          <p:cNvPr id="139" name="Slide Number"/>
          <p:cNvSpPr txBox="1"/>
          <p:nvPr>
            <p:ph type="sldNum" sz="quarter" idx="2"/>
          </p:nvPr>
        </p:nvSpPr>
        <p:spPr>
          <a:xfrm>
            <a:off x="8428178" y="6414761"/>
            <a:ext cx="258623" cy="24830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46" name="Picture 7" descr="Picture 7"/>
          <p:cNvPicPr>
            <a:picLocks noChangeAspect="1"/>
          </p:cNvPicPr>
          <p:nvPr/>
        </p:nvPicPr>
        <p:blipFill>
          <a:blip r:embed="rId2">
            <a:extLst/>
          </a:blip>
          <a:stretch>
            <a:fillRect/>
          </a:stretch>
        </p:blipFill>
        <p:spPr>
          <a:xfrm>
            <a:off x="7543800" y="274638"/>
            <a:ext cx="1143000" cy="1143001"/>
          </a:xfrm>
          <a:prstGeom prst="rect">
            <a:avLst/>
          </a:prstGeom>
          <a:ln w="12700">
            <a:miter lim="400000"/>
          </a:ln>
        </p:spPr>
      </p:pic>
      <p:sp>
        <p:nvSpPr>
          <p:cNvPr id="147" name="Slide Number"/>
          <p:cNvSpPr txBox="1"/>
          <p:nvPr>
            <p:ph type="sldNum" sz="quarter" idx="2"/>
          </p:nvPr>
        </p:nvSpPr>
        <p:spPr>
          <a:xfrm>
            <a:off x="8428178" y="6414761"/>
            <a:ext cx="258623" cy="248303"/>
          </a:xfrm>
          <a:prstGeom prst="rect">
            <a:avLst/>
          </a:prstGeom>
        </p:spPr>
        <p:txBody>
          <a:bodyPr lIns="45718" tIns="45718" rIns="45718" bIns="45718"/>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BJECT">
    <p:spTree>
      <p:nvGrpSpPr>
        <p:cNvPr id="1" name=""/>
        <p:cNvGrpSpPr/>
        <p:nvPr/>
      </p:nvGrpSpPr>
      <p:grpSpPr>
        <a:xfrm>
          <a:off x="0" y="0"/>
          <a:ext cx="0" cy="0"/>
          <a:chOff x="0" y="0"/>
          <a:chExt cx="0" cy="0"/>
        </a:xfrm>
      </p:grpSpPr>
      <p:sp>
        <p:nvSpPr>
          <p:cNvPr id="19" name="Title Text"/>
          <p:cNvSpPr txBox="1"/>
          <p:nvPr>
            <p:ph type="title"/>
          </p:nvPr>
        </p:nvSpPr>
        <p:spPr>
          <a:xfrm>
            <a:off x="457200" y="274638"/>
            <a:ext cx="8229600" cy="1143001"/>
          </a:xfrm>
          <a:prstGeom prst="rect">
            <a:avLst/>
          </a:prstGeom>
        </p:spPr>
        <p:txBody>
          <a:bodyPr/>
          <a:lstStyle/>
          <a:p>
            <a:pPr/>
            <a:r>
              <a:t>Title Text</a:t>
            </a:r>
          </a:p>
        </p:txBody>
      </p:sp>
      <p:sp>
        <p:nvSpPr>
          <p:cNvPr id="20" name="Body Level One…"/>
          <p:cNvSpPr txBox="1"/>
          <p:nvPr>
            <p:ph type="body" idx="1"/>
          </p:nvPr>
        </p:nvSpPr>
        <p:spPr>
          <a:xfrm>
            <a:off x="457200" y="1600200"/>
            <a:ext cx="8229600" cy="4525963"/>
          </a:xfrm>
          <a:prstGeom prst="rect">
            <a:avLst/>
          </a:prstGeom>
        </p:spPr>
        <p:txBody>
          <a:bodyPr/>
          <a:lstStyle>
            <a:lvl1pPr indent="-342900">
              <a:spcBef>
                <a:spcPts val="300"/>
              </a:spcBef>
            </a:lvl1pPr>
            <a:lvl2pPr marL="963385" indent="-391885">
              <a:spcBef>
                <a:spcPts val="300"/>
              </a:spcBef>
            </a:lvl2pPr>
            <a:lvl3pPr marL="1485900" indent="-457200">
              <a:spcBef>
                <a:spcPts val="300"/>
              </a:spcBef>
            </a:lvl3pPr>
            <a:lvl4pPr marL="2034539" indent="-548639">
              <a:spcBef>
                <a:spcPts val="300"/>
              </a:spcBef>
            </a:lvl4pPr>
            <a:lvl5pPr marL="2491739" indent="-548639">
              <a:spcBef>
                <a:spcPts val="300"/>
              </a:spcBef>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pic>
        <p:nvPicPr>
          <p:cNvPr id="28"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29" name="Title Text"/>
          <p:cNvSpPr txBox="1"/>
          <p:nvPr>
            <p:ph type="title"/>
          </p:nvPr>
        </p:nvSpPr>
        <p:spPr>
          <a:xfrm>
            <a:off x="685800" y="2130425"/>
            <a:ext cx="7772400" cy="1470025"/>
          </a:xfrm>
          <a:prstGeom prst="rect">
            <a:avLst/>
          </a:prstGeom>
        </p:spPr>
        <p:txBody>
          <a:bodyPr/>
          <a:lstStyle/>
          <a:p>
            <a:pPr/>
            <a:r>
              <a:t>Title Text</a:t>
            </a:r>
          </a:p>
        </p:txBody>
      </p:sp>
      <p:sp>
        <p:nvSpPr>
          <p:cNvPr id="30" name="Body Level One…"/>
          <p:cNvSpPr txBox="1"/>
          <p:nvPr>
            <p:ph type="body" sz="quarter" idx="1"/>
          </p:nvPr>
        </p:nvSpPr>
        <p:spPr>
          <a:xfrm>
            <a:off x="1371600" y="3886200"/>
            <a:ext cx="6400800" cy="1752600"/>
          </a:xfrm>
          <a:prstGeom prst="rect">
            <a:avLst/>
          </a:prstGeom>
        </p:spPr>
        <p:txBody>
          <a:bodyPr/>
          <a:lstStyle>
            <a:lvl1pPr marL="431800" indent="-406400" algn="ctr">
              <a:buClrTx/>
              <a:buSzTx/>
              <a:buFontTx/>
              <a:buNone/>
              <a:defRPr>
                <a:solidFill>
                  <a:srgbClr val="888888"/>
                </a:solidFill>
              </a:defRPr>
            </a:lvl1pPr>
            <a:lvl2pPr marL="431800" indent="76200" algn="ctr">
              <a:buClrTx/>
              <a:buSzTx/>
              <a:buFontTx/>
              <a:buNone/>
              <a:defRPr>
                <a:solidFill>
                  <a:srgbClr val="888888"/>
                </a:solidFill>
              </a:defRPr>
            </a:lvl2pPr>
            <a:lvl3pPr marL="431800" indent="558800" algn="ctr">
              <a:buClrTx/>
              <a:buSzTx/>
              <a:buFontTx/>
              <a:buNone/>
              <a:defRPr>
                <a:solidFill>
                  <a:srgbClr val="888888"/>
                </a:solidFill>
              </a:defRPr>
            </a:lvl3pPr>
            <a:lvl4pPr marL="431800" indent="1041400" algn="ctr">
              <a:buClrTx/>
              <a:buSzTx/>
              <a:buFontTx/>
              <a:buNone/>
              <a:defRPr>
                <a:solidFill>
                  <a:srgbClr val="888888"/>
                </a:solidFill>
              </a:defRPr>
            </a:lvl4pPr>
            <a:lvl5pPr marL="431800" indent="1498600" algn="ctr">
              <a:buClrTx/>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38"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39" name="Title Text"/>
          <p:cNvSpPr txBox="1"/>
          <p:nvPr>
            <p:ph type="title"/>
          </p:nvPr>
        </p:nvSpPr>
        <p:spPr>
          <a:xfrm>
            <a:off x="722312" y="4406900"/>
            <a:ext cx="7772401" cy="1362075"/>
          </a:xfrm>
          <a:prstGeom prst="rect">
            <a:avLst/>
          </a:prstGeom>
        </p:spPr>
        <p:txBody>
          <a:bodyPr anchor="t"/>
          <a:lstStyle>
            <a:lvl1pPr algn="l">
              <a:defRPr b="1" sz="4000"/>
            </a:lvl1pPr>
          </a:lstStyle>
          <a:p>
            <a:pPr/>
            <a:r>
              <a:t>Title Text</a:t>
            </a:r>
          </a:p>
        </p:txBody>
      </p:sp>
      <p:sp>
        <p:nvSpPr>
          <p:cNvPr id="40" name="Body Level One…"/>
          <p:cNvSpPr txBox="1"/>
          <p:nvPr>
            <p:ph type="body" sz="quarter" idx="1"/>
          </p:nvPr>
        </p:nvSpPr>
        <p:spPr>
          <a:xfrm>
            <a:off x="722312" y="2906713"/>
            <a:ext cx="7772401" cy="1500188"/>
          </a:xfrm>
          <a:prstGeom prst="rect">
            <a:avLst/>
          </a:prstGeom>
        </p:spPr>
        <p:txBody>
          <a:bodyPr anchor="b"/>
          <a:lstStyle>
            <a:lvl1pPr marL="228600" indent="0">
              <a:spcBef>
                <a:spcPts val="400"/>
              </a:spcBef>
              <a:buClrTx/>
              <a:buSzTx/>
              <a:buFontTx/>
              <a:buNone/>
              <a:defRPr sz="2000">
                <a:solidFill>
                  <a:srgbClr val="888888"/>
                </a:solidFill>
              </a:defRPr>
            </a:lvl1pPr>
            <a:lvl2pPr marL="228600" indent="457200">
              <a:spcBef>
                <a:spcPts val="400"/>
              </a:spcBef>
              <a:buClrTx/>
              <a:buSzTx/>
              <a:buFontTx/>
              <a:buNone/>
              <a:defRPr sz="2000">
                <a:solidFill>
                  <a:srgbClr val="888888"/>
                </a:solidFill>
              </a:defRPr>
            </a:lvl2pPr>
            <a:lvl3pPr marL="228600" indent="914400">
              <a:spcBef>
                <a:spcPts val="400"/>
              </a:spcBef>
              <a:buClrTx/>
              <a:buSzTx/>
              <a:buFontTx/>
              <a:buNone/>
              <a:defRPr sz="2000">
                <a:solidFill>
                  <a:srgbClr val="888888"/>
                </a:solidFill>
              </a:defRPr>
            </a:lvl3pPr>
            <a:lvl4pPr marL="228600" indent="1371600">
              <a:spcBef>
                <a:spcPts val="400"/>
              </a:spcBef>
              <a:buClrTx/>
              <a:buSzTx/>
              <a:buFontTx/>
              <a:buNone/>
              <a:defRPr sz="2000">
                <a:solidFill>
                  <a:srgbClr val="888888"/>
                </a:solidFill>
              </a:defRPr>
            </a:lvl4pPr>
            <a:lvl5pPr marL="228600" indent="1828800">
              <a:spcBef>
                <a:spcPts val="400"/>
              </a:spcBef>
              <a:buClrTx/>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pic>
        <p:nvPicPr>
          <p:cNvPr id="48"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49" name="Title Text"/>
          <p:cNvSpPr txBox="1"/>
          <p:nvPr>
            <p:ph type="title"/>
          </p:nvPr>
        </p:nvSpPr>
        <p:spPr>
          <a:xfrm>
            <a:off x="457200" y="274638"/>
            <a:ext cx="8229600" cy="1143001"/>
          </a:xfrm>
          <a:prstGeom prst="rect">
            <a:avLst/>
          </a:prstGeom>
        </p:spPr>
        <p:txBody>
          <a:bodyPr/>
          <a:lstStyle/>
          <a:p>
            <a:pPr/>
            <a:r>
              <a:t>Title Text</a:t>
            </a:r>
          </a:p>
        </p:txBody>
      </p:sp>
      <p:sp>
        <p:nvSpPr>
          <p:cNvPr id="50" name="Body Level One…"/>
          <p:cNvSpPr txBox="1"/>
          <p:nvPr>
            <p:ph type="body" sz="half" idx="1"/>
          </p:nvPr>
        </p:nvSpPr>
        <p:spPr>
          <a:xfrm>
            <a:off x="457200" y="1600200"/>
            <a:ext cx="4038600" cy="4525963"/>
          </a:xfrm>
          <a:prstGeom prst="rect">
            <a:avLst/>
          </a:prstGeom>
        </p:spPr>
        <p:txBody>
          <a:bodyPr/>
          <a:lstStyle>
            <a:lvl1pPr indent="-406400">
              <a:spcBef>
                <a:spcPts val="500"/>
              </a:spcBef>
              <a:buSzPts val="2800"/>
              <a:defRPr sz="2800"/>
            </a:lvl1pPr>
            <a:lvl2pPr marL="977900" indent="-444500">
              <a:spcBef>
                <a:spcPts val="500"/>
              </a:spcBef>
              <a:buSzPts val="2800"/>
              <a:defRPr sz="2800"/>
            </a:lvl2pPr>
            <a:lvl3pPr marL="1513839" indent="-497839">
              <a:spcBef>
                <a:spcPts val="500"/>
              </a:spcBef>
              <a:buSzPts val="2800"/>
              <a:defRPr sz="2800"/>
            </a:lvl3pPr>
            <a:lvl4pPr marL="2019300" indent="-533400">
              <a:spcBef>
                <a:spcPts val="500"/>
              </a:spcBef>
              <a:buSzPts val="2800"/>
              <a:defRPr sz="2800"/>
            </a:lvl4pPr>
            <a:lvl5pPr marL="2476500" indent="-533400">
              <a:spcBef>
                <a:spcPts val="500"/>
              </a:spcBef>
              <a:buSzPts val="2800"/>
              <a:defRPr sz="2800"/>
            </a:lvl5pPr>
          </a:lstStyle>
          <a:p>
            <a:pPr/>
            <a:r>
              <a:t>Body Level One</a:t>
            </a:r>
          </a:p>
          <a:p>
            <a:pPr lvl="1"/>
            <a:r>
              <a:t>Body Level Two</a:t>
            </a:r>
          </a:p>
          <a:p>
            <a:pPr lvl="2"/>
            <a:r>
              <a:t>Body Level Three</a:t>
            </a:r>
          </a:p>
          <a:p>
            <a:pPr lvl="3"/>
            <a:r>
              <a:t>Body Level Four</a:t>
            </a:r>
          </a:p>
          <a:p>
            <a:pPr lvl="4"/>
            <a:r>
              <a:t>Body Level Five</a:t>
            </a:r>
          </a:p>
        </p:txBody>
      </p:sp>
      <p:sp>
        <p:nvSpPr>
          <p:cNvPr id="51" name="Google Shape;41;p25"/>
          <p:cNvSpPr txBox="1"/>
          <p:nvPr>
            <p:ph type="body" sz="half" idx="21"/>
          </p:nvPr>
        </p:nvSpPr>
        <p:spPr>
          <a:xfrm>
            <a:off x="4648200" y="1600200"/>
            <a:ext cx="4038600" cy="4525963"/>
          </a:xfrm>
          <a:prstGeom prst="rect">
            <a:avLst/>
          </a:prstGeom>
        </p:spPr>
        <p:txBody>
          <a:bodyPr/>
          <a:lstStyle/>
          <a:p>
            <a:pPr indent="-406400">
              <a:spcBef>
                <a:spcPts val="500"/>
              </a:spcBef>
              <a:buSzPts val="2800"/>
              <a:defRPr sz="2800"/>
            </a:pP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pic>
        <p:nvPicPr>
          <p:cNvPr id="59"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60" name="Title Text"/>
          <p:cNvSpPr txBox="1"/>
          <p:nvPr>
            <p:ph type="title"/>
          </p:nvPr>
        </p:nvSpPr>
        <p:spPr>
          <a:xfrm>
            <a:off x="457200" y="274638"/>
            <a:ext cx="8229600" cy="1143001"/>
          </a:xfrm>
          <a:prstGeom prst="rect">
            <a:avLst/>
          </a:prstGeom>
        </p:spPr>
        <p:txBody>
          <a:bodyPr/>
          <a:lstStyle/>
          <a:p>
            <a:pPr/>
            <a:r>
              <a:t>Title Text</a:t>
            </a:r>
          </a:p>
        </p:txBody>
      </p:sp>
      <p:sp>
        <p:nvSpPr>
          <p:cNvPr id="61" name="Body Level One…"/>
          <p:cNvSpPr txBox="1"/>
          <p:nvPr>
            <p:ph type="body" sz="quarter" idx="1"/>
          </p:nvPr>
        </p:nvSpPr>
        <p:spPr>
          <a:xfrm>
            <a:off x="457200" y="1535112"/>
            <a:ext cx="4040188" cy="639763"/>
          </a:xfrm>
          <a:prstGeom prst="rect">
            <a:avLst/>
          </a:prstGeom>
        </p:spPr>
        <p:txBody>
          <a:bodyPr anchor="b"/>
          <a:lstStyle>
            <a:lvl1pPr marL="228600" indent="0">
              <a:spcBef>
                <a:spcPts val="400"/>
              </a:spcBef>
              <a:buClrTx/>
              <a:buSzTx/>
              <a:buFontTx/>
              <a:buNone/>
              <a:defRPr b="1" sz="2400"/>
            </a:lvl1pPr>
            <a:lvl2pPr marL="228600" indent="457200">
              <a:spcBef>
                <a:spcPts val="400"/>
              </a:spcBef>
              <a:buClrTx/>
              <a:buSzTx/>
              <a:buFontTx/>
              <a:buNone/>
              <a:defRPr b="1" sz="2400"/>
            </a:lvl2pPr>
            <a:lvl3pPr marL="228600" indent="914400">
              <a:spcBef>
                <a:spcPts val="400"/>
              </a:spcBef>
              <a:buClrTx/>
              <a:buSzTx/>
              <a:buFontTx/>
              <a:buNone/>
              <a:defRPr b="1" sz="2400"/>
            </a:lvl3pPr>
            <a:lvl4pPr marL="228600" indent="1371600">
              <a:spcBef>
                <a:spcPts val="400"/>
              </a:spcBef>
              <a:buClrTx/>
              <a:buSzTx/>
              <a:buFontTx/>
              <a:buNone/>
              <a:defRPr b="1" sz="2400"/>
            </a:lvl4pPr>
            <a:lvl5pPr marL="228600" indent="1828800">
              <a:spcBef>
                <a:spcPts val="400"/>
              </a:spcBef>
              <a:buClrTx/>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62" name="Google Shape;48;p26"/>
          <p:cNvSpPr txBox="1"/>
          <p:nvPr>
            <p:ph type="body" sz="half" idx="21"/>
          </p:nvPr>
        </p:nvSpPr>
        <p:spPr>
          <a:xfrm>
            <a:off x="457200" y="2174875"/>
            <a:ext cx="4040188" cy="3951288"/>
          </a:xfrm>
          <a:prstGeom prst="rect">
            <a:avLst/>
          </a:prstGeom>
        </p:spPr>
        <p:txBody>
          <a:bodyPr/>
          <a:lstStyle/>
          <a:p>
            <a:pPr indent="-381000">
              <a:spcBef>
                <a:spcPts val="400"/>
              </a:spcBef>
              <a:buSzPts val="2400"/>
              <a:defRPr sz="2400"/>
            </a:pPr>
          </a:p>
        </p:txBody>
      </p:sp>
      <p:sp>
        <p:nvSpPr>
          <p:cNvPr id="63" name="Google Shape;49;p26"/>
          <p:cNvSpPr txBox="1"/>
          <p:nvPr>
            <p:ph type="body" sz="quarter" idx="22"/>
          </p:nvPr>
        </p:nvSpPr>
        <p:spPr>
          <a:xfrm>
            <a:off x="4645025" y="1535112"/>
            <a:ext cx="4041775" cy="639763"/>
          </a:xfrm>
          <a:prstGeom prst="rect">
            <a:avLst/>
          </a:prstGeom>
        </p:spPr>
        <p:txBody>
          <a:bodyPr anchor="b"/>
          <a:lstStyle/>
          <a:p>
            <a:pPr marL="228600" indent="0">
              <a:spcBef>
                <a:spcPts val="400"/>
              </a:spcBef>
              <a:buClrTx/>
              <a:buSzTx/>
              <a:buFontTx/>
              <a:buNone/>
              <a:defRPr b="1" sz="2400"/>
            </a:pPr>
          </a:p>
        </p:txBody>
      </p:sp>
      <p:sp>
        <p:nvSpPr>
          <p:cNvPr id="64" name="Google Shape;50;p26"/>
          <p:cNvSpPr txBox="1"/>
          <p:nvPr>
            <p:ph type="body" sz="half" idx="23"/>
          </p:nvPr>
        </p:nvSpPr>
        <p:spPr>
          <a:xfrm>
            <a:off x="4645025" y="2174875"/>
            <a:ext cx="4041775" cy="3951288"/>
          </a:xfrm>
          <a:prstGeom prst="rect">
            <a:avLst/>
          </a:prstGeom>
        </p:spPr>
        <p:txBody>
          <a:bodyPr/>
          <a:lstStyle/>
          <a:p>
            <a:pPr indent="-381000">
              <a:spcBef>
                <a:spcPts val="400"/>
              </a:spcBef>
              <a:buSzPts val="2400"/>
              <a:defRPr sz="2400"/>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72"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73" name="Title Text"/>
          <p:cNvSpPr txBox="1"/>
          <p:nvPr>
            <p:ph type="title"/>
          </p:nvPr>
        </p:nvSpPr>
        <p:spPr>
          <a:xfrm>
            <a:off x="457200" y="274638"/>
            <a:ext cx="8229600" cy="1143001"/>
          </a:xfrm>
          <a:prstGeom prst="rect">
            <a:avLst/>
          </a:prstGeom>
        </p:spPr>
        <p:txBody>
          <a:bodyPr/>
          <a:lstStyle/>
          <a:p>
            <a:pPr/>
            <a:r>
              <a:t>Title Text</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pic>
        <p:nvPicPr>
          <p:cNvPr id="81"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8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8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4" name="Google Shape;62;p28"/>
          <p:cNvSpPr txBox="1"/>
          <p:nvPr>
            <p:ph type="body" sz="half" idx="21"/>
          </p:nvPr>
        </p:nvSpPr>
        <p:spPr>
          <a:xfrm>
            <a:off x="457199" y="1435100"/>
            <a:ext cx="3008315" cy="4691063"/>
          </a:xfrm>
          <a:prstGeom prst="rect">
            <a:avLst/>
          </a:prstGeom>
        </p:spPr>
        <p:txBody>
          <a:bodyPr/>
          <a:lstStyle/>
          <a:p>
            <a:pPr marL="228600" indent="0">
              <a:spcBef>
                <a:spcPts val="200"/>
              </a:spcBef>
              <a:buClrTx/>
              <a:buSzTx/>
              <a:buFontTx/>
              <a:buNone/>
              <a:defRPr sz="1400"/>
            </a:pP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pic>
        <p:nvPicPr>
          <p:cNvPr id="92"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93"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94" name="Google Shape;68;p29"/>
          <p:cNvSpPr/>
          <p:nvPr>
            <p:ph type="pic" sz="half" idx="21"/>
          </p:nvPr>
        </p:nvSpPr>
        <p:spPr>
          <a:xfrm>
            <a:off x="1792288" y="612775"/>
            <a:ext cx="5486401" cy="4114800"/>
          </a:xfrm>
          <a:prstGeom prst="rect">
            <a:avLst/>
          </a:prstGeom>
        </p:spPr>
        <p:txBody>
          <a:bodyPr lIns="91439" tIns="45719" rIns="91439" bIns="45719">
            <a:noAutofit/>
          </a:bodyPr>
          <a:lstStyle/>
          <a:p>
            <a:pPr/>
          </a:p>
        </p:txBody>
      </p:sp>
      <p:sp>
        <p:nvSpPr>
          <p:cNvPr id="95" name="Body Level One…"/>
          <p:cNvSpPr txBox="1"/>
          <p:nvPr>
            <p:ph type="body" sz="quarter" idx="1"/>
          </p:nvPr>
        </p:nvSpPr>
        <p:spPr>
          <a:xfrm>
            <a:off x="1792288" y="5367337"/>
            <a:ext cx="5486401" cy="804863"/>
          </a:xfrm>
          <a:prstGeom prst="rect">
            <a:avLst/>
          </a:prstGeom>
        </p:spPr>
        <p:txBody>
          <a:bodyPr/>
          <a:lstStyle>
            <a:lvl1pPr marL="228600" indent="0">
              <a:spcBef>
                <a:spcPts val="200"/>
              </a:spcBef>
              <a:buClrTx/>
              <a:buSzTx/>
              <a:buFontTx/>
              <a:buNone/>
              <a:defRPr sz="1400"/>
            </a:lvl1pPr>
            <a:lvl2pPr marL="228600" indent="457200">
              <a:spcBef>
                <a:spcPts val="200"/>
              </a:spcBef>
              <a:buClrTx/>
              <a:buSzTx/>
              <a:buFontTx/>
              <a:buNone/>
              <a:defRPr sz="1400"/>
            </a:lvl2pPr>
            <a:lvl3pPr marL="228600" indent="914400">
              <a:spcBef>
                <a:spcPts val="200"/>
              </a:spcBef>
              <a:buClrTx/>
              <a:buSzTx/>
              <a:buFontTx/>
              <a:buNone/>
              <a:defRPr sz="1400"/>
            </a:lvl3pPr>
            <a:lvl4pPr marL="228600" indent="1371600">
              <a:spcBef>
                <a:spcPts val="200"/>
              </a:spcBef>
              <a:buClrTx/>
              <a:buSzTx/>
              <a:buFontTx/>
              <a:buNone/>
              <a:defRPr sz="1400"/>
            </a:lvl4pPr>
            <a:lvl5pPr marL="228600" indent="1828800">
              <a:spcBef>
                <a:spcPts val="200"/>
              </a:spcBef>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15;p20" descr="Google Shape;15;p20"/>
          <p:cNvPicPr>
            <a:picLocks noChangeAspect="1"/>
          </p:cNvPicPr>
          <p:nvPr/>
        </p:nvPicPr>
        <p:blipFill>
          <a:blip r:embed="rId2">
            <a:extLst/>
          </a:blip>
          <a:stretch>
            <a:fillRect/>
          </a:stretch>
        </p:blipFill>
        <p:spPr>
          <a:xfrm>
            <a:off x="7316786" y="197731"/>
            <a:ext cx="1370014" cy="1370014"/>
          </a:xfrm>
          <a:prstGeom prst="rect">
            <a:avLst/>
          </a:prstGeom>
          <a:ln w="12700">
            <a:miter lim="400000"/>
          </a:ln>
        </p:spPr>
      </p:pic>
      <p:sp>
        <p:nvSpPr>
          <p:cNvPr id="3" name="Slide Number"/>
          <p:cNvSpPr txBox="1"/>
          <p:nvPr>
            <p:ph type="sldNum" sz="quarter" idx="2"/>
          </p:nvPr>
        </p:nvSpPr>
        <p:spPr>
          <a:xfrm>
            <a:off x="8428216" y="6414780"/>
            <a:ext cx="258585" cy="248265"/>
          </a:xfrm>
          <a:prstGeom prst="rect">
            <a:avLst/>
          </a:prstGeom>
          <a:ln w="12700">
            <a:miter lim="400000"/>
          </a:ln>
        </p:spPr>
        <p:txBody>
          <a:bodyPr wrap="none" lIns="45699" tIns="45699" rIns="45699" bIns="45699" anchor="ctr">
            <a:spAutoFit/>
          </a:bodyPr>
          <a:lstStyle>
            <a:lvl1pPr algn="r">
              <a:defRPr sz="1200">
                <a:solidFill>
                  <a:srgbClr val="888888"/>
                </a:solidFill>
                <a:latin typeface="Calibri"/>
                <a:ea typeface="Calibri"/>
                <a:cs typeface="Calibri"/>
                <a:sym typeface="Calibri"/>
              </a:defRPr>
            </a:lvl1pPr>
          </a:lstStyle>
          <a:p>
            <a:pPr/>
            <a:fld id="{86CB4B4D-7CA3-9044-876B-883B54F8677D}" type="slidenum"/>
          </a:p>
        </p:txBody>
      </p:sp>
      <p:sp>
        <p:nvSpPr>
          <p:cNvPr id="4" name="Title Text"/>
          <p:cNvSpPr txBox="1"/>
          <p:nvPr>
            <p:ph type="title"/>
          </p:nvPr>
        </p:nvSpPr>
        <p:spPr>
          <a:xfrm>
            <a:off x="457200" y="92074"/>
            <a:ext cx="8229600" cy="150812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5"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9pPr>
    </p:titleStyle>
    <p:bodyStyle>
      <a:lvl1pPr marL="457200" marR="0" indent="-43180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1pPr>
      <a:lvl2pPr marL="972457" marR="0" indent="-464457"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2pPr>
      <a:lvl3pPr marL="1498600" marR="0" indent="-50800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3pPr>
      <a:lvl4pPr marL="20421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4pPr>
      <a:lvl5pPr marL="24993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5pPr>
      <a:lvl6pPr marL="2956560" marR="0" indent="-568960"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6pPr>
      <a:lvl7pPr marL="34137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7pPr>
      <a:lvl8pPr marL="38709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8pPr>
      <a:lvl9pPr marL="4328159" marR="0" indent="-568959" algn="l" defTabSz="914400" rtl="0" latinLnBrk="0">
        <a:lnSpc>
          <a:spcPct val="100000"/>
        </a:lnSpc>
        <a:spcBef>
          <a:spcPts val="600"/>
        </a:spcBef>
        <a:spcAft>
          <a:spcPts val="0"/>
        </a:spcAft>
        <a:buClr>
          <a:srgbClr val="000000"/>
        </a:buClr>
        <a:buSzPts val="3200"/>
        <a:buFont typeface="Arial"/>
        <a:buChar char="•"/>
        <a:tabLst/>
        <a:defRPr b="0" baseline="0" cap="none" i="0" spc="0" strike="noStrike" sz="3200" u="none">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hyperlink" Target="https://youtu.be/0a_VmIsqVwA" TargetMode="Externa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llikamanikanta/CYBERNETIC-RESILIENCE-FOUREYE-DEFENSIVE-STRATEGIES-IN-THE-FACE-OF-ADVANCED-PERSISTENT-THREATS.git"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Google Shape;98;p1"/>
          <p:cNvSpPr txBox="1"/>
          <p:nvPr/>
        </p:nvSpPr>
        <p:spPr>
          <a:xfrm>
            <a:off x="2549384" y="6367750"/>
            <a:ext cx="5283063"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pic>
        <p:nvPicPr>
          <p:cNvPr id="157" name="Google Shape;92;p1" descr="Google Shape;92;p1"/>
          <p:cNvPicPr>
            <a:picLocks noChangeAspect="1"/>
          </p:cNvPicPr>
          <p:nvPr/>
        </p:nvPicPr>
        <p:blipFill>
          <a:blip r:embed="rId2">
            <a:extLst/>
          </a:blip>
          <a:stretch>
            <a:fillRect/>
          </a:stretch>
        </p:blipFill>
        <p:spPr>
          <a:xfrm>
            <a:off x="3455875" y="526209"/>
            <a:ext cx="2232249" cy="633064"/>
          </a:xfrm>
          <a:prstGeom prst="rect">
            <a:avLst/>
          </a:prstGeom>
          <a:ln w="12700">
            <a:miter lim="400000"/>
          </a:ln>
        </p:spPr>
      </p:pic>
      <p:sp>
        <p:nvSpPr>
          <p:cNvPr id="158" name="Google Shape;93;p1"/>
          <p:cNvSpPr txBox="1"/>
          <p:nvPr/>
        </p:nvSpPr>
        <p:spPr>
          <a:xfrm>
            <a:off x="801300" y="1700808"/>
            <a:ext cx="7757424" cy="190075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a:defRPr b="1" sz="1600">
                <a:latin typeface="Times New Roman"/>
                <a:ea typeface="Times New Roman"/>
                <a:cs typeface="Times New Roman"/>
                <a:sym typeface="Times New Roman"/>
              </a:defRPr>
            </a:pPr>
            <a:r>
              <a:t>DEPARTMENT OF COMPUTER SCIENCE &amp; ENGINEERING</a:t>
            </a:r>
          </a:p>
          <a:p>
            <a:pPr algn="ctr">
              <a:defRPr b="1" sz="1600">
                <a:latin typeface="Times New Roman"/>
                <a:ea typeface="Times New Roman"/>
                <a:cs typeface="Times New Roman"/>
                <a:sym typeface="Times New Roman"/>
              </a:defRPr>
            </a:pPr>
            <a:r>
              <a:t>SCHOOL OF COMPUTING</a:t>
            </a:r>
          </a:p>
          <a:p>
            <a:pPr algn="ctr"/>
            <a:endParaRPr b="1" sz="1600">
              <a:latin typeface="Times New Roman"/>
              <a:ea typeface="Times New Roman"/>
              <a:cs typeface="Times New Roman"/>
              <a:sym typeface="Times New Roman"/>
            </a:endParaRPr>
          </a:p>
          <a:p>
            <a:pPr algn="ctr">
              <a:defRPr b="1" sz="1600">
                <a:latin typeface="Times New Roman"/>
                <a:ea typeface="Times New Roman"/>
                <a:cs typeface="Times New Roman"/>
                <a:sym typeface="Times New Roman"/>
              </a:defRPr>
            </a:pPr>
            <a:r>
              <a:t>1156CS701- MAJOR PROJECT</a:t>
            </a:r>
          </a:p>
          <a:p>
            <a:pPr algn="ctr">
              <a:defRPr b="1" sz="1600">
                <a:latin typeface="Times New Roman"/>
                <a:ea typeface="Times New Roman"/>
                <a:cs typeface="Times New Roman"/>
                <a:sym typeface="Times New Roman"/>
              </a:defRPr>
            </a:pPr>
            <a:r>
              <a:t>WINTER SEMESTER 2023-2024</a:t>
            </a:r>
          </a:p>
          <a:p>
            <a:pPr algn="ctr">
              <a:defRPr b="1" sz="1600">
                <a:latin typeface="Times New Roman"/>
                <a:ea typeface="Times New Roman"/>
                <a:cs typeface="Times New Roman"/>
                <a:sym typeface="Times New Roman"/>
              </a:defRPr>
            </a:pPr>
            <a:r>
              <a:t>IN-HOUSE</a:t>
            </a:r>
          </a:p>
          <a:p>
            <a:pPr algn="ctr">
              <a:defRPr b="1" sz="1600">
                <a:latin typeface="Times New Roman"/>
                <a:ea typeface="Times New Roman"/>
                <a:cs typeface="Times New Roman"/>
                <a:sym typeface="Times New Roman"/>
              </a:defRPr>
            </a:pPr>
            <a:r>
              <a:t>SEMESTER END PROJECT VIVA VOCE EXAMINATIONS</a:t>
            </a:r>
            <a:endParaRPr>
              <a:latin typeface="Calibri"/>
              <a:ea typeface="Calibri"/>
              <a:cs typeface="Calibri"/>
              <a:sym typeface="Calibri"/>
            </a:endParaRPr>
          </a:p>
        </p:txBody>
      </p:sp>
      <p:sp>
        <p:nvSpPr>
          <p:cNvPr id="159" name="Google Shape;97;p1"/>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0" name="Google Shape;99;p1"/>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
        <p:nvSpPr>
          <p:cNvPr id="161" name="Rectangle 6"/>
          <p:cNvSpPr txBox="1"/>
          <p:nvPr/>
        </p:nvSpPr>
        <p:spPr>
          <a:xfrm>
            <a:off x="603527" y="3540601"/>
            <a:ext cx="7757432" cy="66484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457200">
              <a:defRPr b="1" sz="2000">
                <a:latin typeface="Times New Roman"/>
                <a:ea typeface="Times New Roman"/>
                <a:cs typeface="Times New Roman"/>
                <a:sym typeface="Times New Roman"/>
              </a:defRPr>
            </a:pPr>
            <a:r>
              <a:t>“Cybernetic Resilience: Foureye Defensive Strategies in the Face of Advanced Persistent Threats</a:t>
            </a:r>
            <a:r>
              <a:rPr spc="-4"/>
              <a:t>”</a:t>
            </a:r>
          </a:p>
        </p:txBody>
      </p:sp>
      <p:sp>
        <p:nvSpPr>
          <p:cNvPr id="162" name="object 3"/>
          <p:cNvSpPr txBox="1"/>
          <p:nvPr/>
        </p:nvSpPr>
        <p:spPr>
          <a:xfrm>
            <a:off x="4254246" y="4908422"/>
            <a:ext cx="1381129" cy="195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b="1" spc="-5">
                <a:latin typeface="Times New Roman"/>
                <a:ea typeface="Times New Roman"/>
                <a:cs typeface="Times New Roman"/>
                <a:sym typeface="Times New Roman"/>
              </a:defRPr>
            </a:pPr>
            <a:r>
              <a:t>PRESENTED</a:t>
            </a:r>
            <a:r>
              <a:rPr spc="-75"/>
              <a:t> </a:t>
            </a:r>
            <a:r>
              <a:t>BY</a:t>
            </a:r>
          </a:p>
        </p:txBody>
      </p:sp>
      <p:sp>
        <p:nvSpPr>
          <p:cNvPr id="163" name="object 4"/>
          <p:cNvSpPr txBox="1"/>
          <p:nvPr/>
        </p:nvSpPr>
        <p:spPr>
          <a:xfrm>
            <a:off x="4248401" y="5165152"/>
            <a:ext cx="4392171" cy="8560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90500" indent="-177800">
              <a:spcBef>
                <a:spcPts val="300"/>
              </a:spcBef>
              <a:buSzPct val="100000"/>
              <a:buAutoNum type="arabicPeriod" startAt="1"/>
              <a:tabLst>
                <a:tab pos="190500" algn="l"/>
              </a:tabLst>
              <a:defRPr b="1" spc="-5">
                <a:latin typeface="Times New Roman"/>
                <a:ea typeface="Times New Roman"/>
                <a:cs typeface="Times New Roman"/>
                <a:sym typeface="Times New Roman"/>
              </a:defRPr>
            </a:pPr>
            <a:r>
              <a:t>ALLIKA MANIKANTA </a:t>
            </a:r>
            <a:r>
              <a:rPr spc="0"/>
              <a:t>(18425</a:t>
            </a:r>
            <a:r>
              <a:t>)(20UECS0041)</a:t>
            </a:r>
          </a:p>
          <a:p>
            <a:pPr marL="190500" indent="-177800">
              <a:spcBef>
                <a:spcPts val="200"/>
              </a:spcBef>
              <a:buSzPct val="100000"/>
              <a:buAutoNum type="arabicPeriod" startAt="1"/>
              <a:tabLst>
                <a:tab pos="190500" algn="l"/>
              </a:tabLst>
              <a:defRPr b="1" spc="-5">
                <a:latin typeface="Times New Roman"/>
                <a:ea typeface="Times New Roman"/>
                <a:cs typeface="Times New Roman"/>
                <a:sym typeface="Times New Roman"/>
              </a:defRPr>
            </a:pPr>
            <a:r>
              <a:t>PENIKALAPATI SAINATH CHOWDARY </a:t>
            </a:r>
            <a:r>
              <a:rPr spc="0"/>
              <a:t>(18205</a:t>
            </a:r>
            <a:r>
              <a:t>)(20UECS0739)</a:t>
            </a:r>
          </a:p>
          <a:p>
            <a:pPr marL="190500" indent="-177800">
              <a:spcBef>
                <a:spcPts val="200"/>
              </a:spcBef>
              <a:buSzPct val="100000"/>
              <a:buAutoNum type="arabicPeriod" startAt="1"/>
              <a:tabLst>
                <a:tab pos="190500" algn="l"/>
              </a:tabLst>
              <a:defRPr b="1" spc="-5">
                <a:latin typeface="Times New Roman"/>
                <a:ea typeface="Times New Roman"/>
                <a:cs typeface="Times New Roman"/>
                <a:sym typeface="Times New Roman"/>
              </a:defRPr>
            </a:pPr>
            <a:r>
              <a:t>THALLAPELLI ROHITH </a:t>
            </a:r>
            <a:r>
              <a:rPr spc="0"/>
              <a:t>(17710</a:t>
            </a:r>
            <a:r>
              <a:t>)(20UECS0935)</a:t>
            </a:r>
          </a:p>
        </p:txBody>
      </p:sp>
      <p:sp>
        <p:nvSpPr>
          <p:cNvPr id="164" name="object 5"/>
          <p:cNvSpPr txBox="1"/>
          <p:nvPr/>
        </p:nvSpPr>
        <p:spPr>
          <a:xfrm>
            <a:off x="636227" y="4870663"/>
            <a:ext cx="1436370" cy="195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b="1" spc="-10">
                <a:latin typeface="Times New Roman"/>
                <a:ea typeface="Times New Roman"/>
                <a:cs typeface="Times New Roman"/>
                <a:sym typeface="Times New Roman"/>
              </a:defRPr>
            </a:pPr>
            <a:r>
              <a:t>SUPERVISED</a:t>
            </a:r>
            <a:r>
              <a:rPr spc="-70"/>
              <a:t> </a:t>
            </a:r>
            <a:r>
              <a:rPr spc="-5"/>
              <a:t>BY</a:t>
            </a:r>
          </a:p>
        </p:txBody>
      </p:sp>
      <p:sp>
        <p:nvSpPr>
          <p:cNvPr id="165" name="object 6"/>
          <p:cNvSpPr txBox="1"/>
          <p:nvPr/>
        </p:nvSpPr>
        <p:spPr>
          <a:xfrm>
            <a:off x="636222" y="5333763"/>
            <a:ext cx="2371096" cy="195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spcBef>
                <a:spcPts val="100"/>
              </a:spcBef>
              <a:defRPr b="1" spc="-25">
                <a:latin typeface="Times New Roman"/>
                <a:ea typeface="Times New Roman"/>
                <a:cs typeface="Times New Roman"/>
                <a:sym typeface="Times New Roman"/>
              </a:defRPr>
            </a:pPr>
            <a:r>
              <a:t>Mrs  </a:t>
            </a:r>
            <a:r>
              <a:rPr spc="-40"/>
              <a:t>S THYLASHRI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Content Placeholder 2"/>
          <p:cNvSpPr txBox="1"/>
          <p:nvPr>
            <p:ph type="body" idx="1"/>
          </p:nvPr>
        </p:nvSpPr>
        <p:spPr>
          <a:xfrm>
            <a:off x="589504" y="1828136"/>
            <a:ext cx="7868695" cy="4344064"/>
          </a:xfrm>
          <a:prstGeom prst="rect">
            <a:avLst/>
          </a:prstGeom>
        </p:spPr>
        <p:txBody>
          <a:bodyPr/>
          <a:lstStyle/>
          <a:p>
            <a:pPr algn="just">
              <a:buAutoNum type="arabicPeriod" startAt="9"/>
              <a:defRPr b="1">
                <a:solidFill>
                  <a:srgbClr val="0D0D0D"/>
                </a:solidFill>
                <a:latin typeface="Times New Roman"/>
                <a:ea typeface="Times New Roman"/>
                <a:cs typeface="Times New Roman"/>
                <a:sym typeface="Times New Roman"/>
              </a:defRPr>
            </a:pPr>
            <a:r>
              <a:t>The Role of Deception in Cyber Warfare"</a:t>
            </a:r>
            <a:r>
              <a:rPr b="0"/>
              <a:t> by Neil C. Rowe - This research paper examines the role of deception in cyber warfare, discussing its use as both an offensive and defensive strategy and its implications for military and national security.</a:t>
            </a:r>
          </a:p>
          <a:p>
            <a:pPr algn="just">
              <a:buAutoNum type="arabicPeriod" startAt="9"/>
              <a:defRPr b="1">
                <a:solidFill>
                  <a:srgbClr val="0D0D0D"/>
                </a:solidFill>
                <a:latin typeface="Times New Roman"/>
                <a:ea typeface="Times New Roman"/>
                <a:cs typeface="Times New Roman"/>
                <a:sym typeface="Times New Roman"/>
              </a:defRPr>
            </a:pPr>
            <a:r>
              <a:t>"Dynamic Deception: Adaptive Strategies for Mitigating Cyber Attacks"</a:t>
            </a:r>
            <a:r>
              <a:rPr b="0"/>
              <a:t> by Weizhi Meng, Lianying Zhao, and Neil C. Rowe - This paper presents dynamic deception techniques for mitigating cyber attacks, discussing their effectiveness in disrupting adversary activities and protecting critical assets.</a:t>
            </a:r>
          </a:p>
        </p:txBody>
      </p:sp>
      <p:sp>
        <p:nvSpPr>
          <p:cNvPr id="221" name="Slide Number Placeholder 5"/>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22" name="Date Placeholder 1"/>
          <p:cNvSpPr txBox="1"/>
          <p:nvPr/>
        </p:nvSpPr>
        <p:spPr>
          <a:xfrm>
            <a:off x="6038088" y="6346139"/>
            <a:ext cx="2363725"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defTabSz="457200">
              <a:defRPr sz="1000">
                <a:solidFill>
                  <a:srgbClr val="6A240B"/>
                </a:solidFill>
                <a:latin typeface="Rockwell"/>
                <a:ea typeface="Rockwell"/>
                <a:cs typeface="Rockwell"/>
                <a:sym typeface="Rockwell"/>
              </a:defRPr>
            </a:lvl1pPr>
          </a:lstStyle>
          <a:p>
            <a:pPr/>
            <a:r>
              <a:t>27-03-2024</a:t>
            </a:r>
          </a:p>
        </p:txBody>
      </p:sp>
      <p:sp>
        <p:nvSpPr>
          <p:cNvPr id="223"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10</a:t>
            </a:r>
          </a:p>
        </p:txBody>
      </p:sp>
      <p:sp>
        <p:nvSpPr>
          <p:cNvPr id="224"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225"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lide Number Placeholder 4"/>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sp>
        <p:nvSpPr>
          <p:cNvPr id="228" name="Title 1"/>
          <p:cNvSpPr txBox="1"/>
          <p:nvPr>
            <p:ph type="title"/>
          </p:nvPr>
        </p:nvSpPr>
        <p:spPr>
          <a:xfrm>
            <a:off x="457200" y="274638"/>
            <a:ext cx="8229600" cy="1143002"/>
          </a:xfrm>
          <a:prstGeom prst="rect">
            <a:avLst/>
          </a:prstGeom>
        </p:spPr>
        <p:txBody>
          <a:bodyPr/>
          <a:lstStyle>
            <a:lvl1pPr algn="l">
              <a:defRPr b="1" sz="2400">
                <a:latin typeface="Times New Roman"/>
                <a:ea typeface="Times New Roman"/>
                <a:cs typeface="Times New Roman"/>
                <a:sym typeface="Times New Roman"/>
              </a:defRPr>
            </a:lvl1pPr>
          </a:lstStyle>
          <a:p>
            <a:pPr/>
            <a:r>
              <a:t>DESIGN AND METHODOLOGIES</a:t>
            </a:r>
          </a:p>
        </p:txBody>
      </p:sp>
      <p:sp>
        <p:nvSpPr>
          <p:cNvPr id="229" name="Content Placeholder 2"/>
          <p:cNvSpPr txBox="1"/>
          <p:nvPr>
            <p:ph type="body" idx="1"/>
          </p:nvPr>
        </p:nvSpPr>
        <p:spPr>
          <a:xfrm>
            <a:off x="479074" y="1202007"/>
            <a:ext cx="7772401" cy="4050792"/>
          </a:xfrm>
          <a:prstGeom prst="rect">
            <a:avLst/>
          </a:prstGeom>
        </p:spPr>
        <p:txBody>
          <a:bodyPr/>
          <a:lstStyle/>
          <a:p>
            <a:pPr marL="0" indent="0" algn="just">
              <a:lnSpc>
                <a:spcPct val="72000"/>
              </a:lnSpc>
              <a:spcBef>
                <a:spcPts val="1200"/>
              </a:spcBef>
              <a:buSzTx/>
              <a:buNone/>
              <a:defRPr b="1" sz="2800">
                <a:latin typeface="Times New Roman"/>
                <a:ea typeface="Times New Roman"/>
                <a:cs typeface="Times New Roman"/>
                <a:sym typeface="Times New Roman"/>
              </a:defRPr>
            </a:pPr>
          </a:p>
          <a:p>
            <a:pPr marL="182879" indent="-182879" algn="just">
              <a:lnSpc>
                <a:spcPct val="72000"/>
              </a:lnSpc>
              <a:spcBef>
                <a:spcPts val="1200"/>
              </a:spcBef>
              <a:buClr>
                <a:srgbClr val="9E3611"/>
              </a:buClr>
              <a:buSzPct val="85000"/>
              <a:buFontTx/>
              <a:buChar char="▪"/>
              <a:defRPr b="1" sz="1700">
                <a:solidFill>
                  <a:srgbClr val="0D0D0D"/>
                </a:solidFill>
                <a:latin typeface="Times New Roman"/>
                <a:ea typeface="Times New Roman"/>
                <a:cs typeface="Times New Roman"/>
                <a:sym typeface="Times New Roman"/>
              </a:defRPr>
            </a:pPr>
            <a:r>
              <a:t>Deception Framework Design</a:t>
            </a:r>
            <a:r>
              <a:rPr b="0"/>
              <a:t>: Develop a comprehensive deception framework, incorporating principles of hypergame theory, to create multiple layers of deception within the network infrastructure. The design should include mechanisms for dynamic adaptation and integration with existing cybersecurity technologies.</a:t>
            </a:r>
          </a:p>
          <a:p>
            <a:pPr marL="182879" indent="-182879" algn="just">
              <a:lnSpc>
                <a:spcPct val="72000"/>
              </a:lnSpc>
              <a:spcBef>
                <a:spcPts val="1200"/>
              </a:spcBef>
              <a:buClr>
                <a:srgbClr val="9E3611"/>
              </a:buClr>
              <a:buSzPct val="85000"/>
              <a:buFontTx/>
              <a:buChar char="▪"/>
              <a:defRPr b="1" sz="1700">
                <a:solidFill>
                  <a:srgbClr val="0D0D0D"/>
                </a:solidFill>
                <a:latin typeface="Times New Roman"/>
                <a:ea typeface="Times New Roman"/>
                <a:cs typeface="Times New Roman"/>
                <a:sym typeface="Times New Roman"/>
              </a:defRPr>
            </a:pPr>
            <a:r>
              <a:t>Threat Modeling</a:t>
            </a:r>
            <a:r>
              <a:rPr b="0"/>
              <a:t>: Conduct threat modeling exercises to identify potential attack vectors and scenarios that APT adversaries may exploit. Utilize threat intelligence feeds and historical attack data to inform the threat modeling process and prioritize defensive measures.</a:t>
            </a:r>
          </a:p>
          <a:p>
            <a:pPr marL="182879" indent="-182879" algn="just">
              <a:lnSpc>
                <a:spcPct val="72000"/>
              </a:lnSpc>
              <a:spcBef>
                <a:spcPts val="1200"/>
              </a:spcBef>
              <a:buClr>
                <a:srgbClr val="9E3611"/>
              </a:buClr>
              <a:buSzPct val="85000"/>
              <a:buFontTx/>
              <a:buChar char="▪"/>
              <a:defRPr b="1" sz="1700">
                <a:solidFill>
                  <a:srgbClr val="0D0D0D"/>
                </a:solidFill>
                <a:latin typeface="Times New Roman"/>
                <a:ea typeface="Times New Roman"/>
                <a:cs typeface="Times New Roman"/>
                <a:sym typeface="Times New Roman"/>
              </a:defRPr>
            </a:pPr>
            <a:r>
              <a:t>Behavioral Analysis</a:t>
            </a:r>
            <a:r>
              <a:rPr b="0"/>
              <a:t>: Implement behavioral analysis techniques to monitor and analyze network activity for signs of APT intrusion. Employ machine learning algorithms to detect anomalies and deviations from normal behavior, indicating potential APT presence.</a:t>
            </a:r>
          </a:p>
          <a:p>
            <a:pPr marL="182879" indent="-182879" algn="just">
              <a:lnSpc>
                <a:spcPct val="72000"/>
              </a:lnSpc>
              <a:spcBef>
                <a:spcPts val="1200"/>
              </a:spcBef>
              <a:buClr>
                <a:srgbClr val="9E3611"/>
              </a:buClr>
              <a:buSzPct val="85000"/>
              <a:buFontTx/>
              <a:buChar char="▪"/>
              <a:defRPr b="1" sz="1700">
                <a:solidFill>
                  <a:srgbClr val="0D0D0D"/>
                </a:solidFill>
                <a:latin typeface="Times New Roman"/>
                <a:ea typeface="Times New Roman"/>
                <a:cs typeface="Times New Roman"/>
                <a:sym typeface="Times New Roman"/>
              </a:defRPr>
            </a:pPr>
            <a:r>
              <a:t>Dynamic Deception Techniques</a:t>
            </a:r>
            <a:r>
              <a:rPr b="0"/>
              <a:t>: Develop dynamic deception techniques that adapt in real-time based on observed APT behavior and network conditions. This may include the creation of decoy assets, deceptive network pathways, and false data repositories to mislead and deter APT adversaries.</a:t>
            </a:r>
          </a:p>
        </p:txBody>
      </p:sp>
      <p:sp>
        <p:nvSpPr>
          <p:cNvPr id="230"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31"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Content Placeholder 2"/>
          <p:cNvSpPr txBox="1"/>
          <p:nvPr>
            <p:ph type="body" idx="1"/>
          </p:nvPr>
        </p:nvSpPr>
        <p:spPr>
          <a:xfrm>
            <a:off x="546030" y="1585488"/>
            <a:ext cx="7772401" cy="4050795"/>
          </a:xfrm>
          <a:prstGeom prst="rect">
            <a:avLst/>
          </a:prstGeom>
        </p:spPr>
        <p:txBody>
          <a:bodyPr/>
          <a:lstStyle/>
          <a:p>
            <a:pPr marL="148131" indent="-148131" algn="just" defTabSz="740662">
              <a:lnSpc>
                <a:spcPct val="72000"/>
              </a:lnSpc>
              <a:spcBef>
                <a:spcPts val="900"/>
              </a:spcBef>
              <a:defRPr b="1" sz="1600">
                <a:solidFill>
                  <a:srgbClr val="0D0D0D"/>
                </a:solidFill>
                <a:latin typeface="Times New Roman"/>
                <a:ea typeface="Times New Roman"/>
                <a:cs typeface="Times New Roman"/>
                <a:sym typeface="Times New Roman"/>
              </a:defRPr>
            </a:pPr>
            <a:r>
              <a:t>Integration with Threat Intelligence</a:t>
            </a:r>
            <a:r>
              <a:rPr b="0"/>
              <a:t>: Integrate threat intelligence feeds and data analytics into the deception framework to enhance its effectiveness. Leverage real-time threat intelligence to inform deception strategies and prioritize defensive actions against known APT threats.</a:t>
            </a:r>
          </a:p>
          <a:p>
            <a:pPr marL="148131" indent="-148131" algn="just" defTabSz="740662">
              <a:lnSpc>
                <a:spcPct val="72000"/>
              </a:lnSpc>
              <a:spcBef>
                <a:spcPts val="900"/>
              </a:spcBef>
              <a:defRPr b="1" sz="1600">
                <a:solidFill>
                  <a:srgbClr val="0D0D0D"/>
                </a:solidFill>
                <a:latin typeface="Times New Roman"/>
                <a:ea typeface="Times New Roman"/>
                <a:cs typeface="Times New Roman"/>
                <a:sym typeface="Times New Roman"/>
              </a:defRPr>
            </a:pPr>
            <a:r>
              <a:t>Continuous Monitoring and Response</a:t>
            </a:r>
            <a:r>
              <a:rPr b="0"/>
              <a:t>: Establish a robust monitoring and response mechanism to continuously track APT activity within the network. Implement automated response capabilities to quickly neutralize detected threats and minimize their impact on organizational assets.</a:t>
            </a:r>
          </a:p>
          <a:p>
            <a:pPr marL="148131" indent="-148131" algn="just" defTabSz="740662">
              <a:lnSpc>
                <a:spcPct val="72000"/>
              </a:lnSpc>
              <a:spcBef>
                <a:spcPts val="900"/>
              </a:spcBef>
              <a:defRPr b="1" sz="1600">
                <a:solidFill>
                  <a:srgbClr val="0D0D0D"/>
                </a:solidFill>
                <a:latin typeface="Times New Roman"/>
                <a:ea typeface="Times New Roman"/>
                <a:cs typeface="Times New Roman"/>
                <a:sym typeface="Times New Roman"/>
              </a:defRPr>
            </a:pPr>
            <a:r>
              <a:t>Testing and Evaluation</a:t>
            </a:r>
            <a:r>
              <a:rPr b="0"/>
              <a:t>: Conduct rigorous testing and evaluation of the deception framework in simulated environments and real-world scenarios. Utilize red teaming exercises to simulate APT attacks and assess the effectiveness of the defensive deception strategies.</a:t>
            </a:r>
          </a:p>
          <a:p>
            <a:pPr marL="148131" indent="-148131" algn="just" defTabSz="740662">
              <a:lnSpc>
                <a:spcPct val="72000"/>
              </a:lnSpc>
              <a:spcBef>
                <a:spcPts val="900"/>
              </a:spcBef>
              <a:defRPr b="1" sz="1600">
                <a:solidFill>
                  <a:srgbClr val="0D0D0D"/>
                </a:solidFill>
                <a:latin typeface="Times New Roman"/>
                <a:ea typeface="Times New Roman"/>
                <a:cs typeface="Times New Roman"/>
                <a:sym typeface="Times New Roman"/>
              </a:defRPr>
            </a:pPr>
            <a:r>
              <a:t>Training and Education</a:t>
            </a:r>
            <a:r>
              <a:rPr b="0"/>
              <a:t>: Provide training and education to cybersecurity professionals on the implementation and operation of the deception framework. Ensure that personnel is proficient in utilizing the framework to defend against APT adversaries effectively.</a:t>
            </a:r>
          </a:p>
          <a:p>
            <a:pPr marL="148131" indent="-148131" algn="just" defTabSz="740662">
              <a:lnSpc>
                <a:spcPct val="72000"/>
              </a:lnSpc>
              <a:spcBef>
                <a:spcPts val="900"/>
              </a:spcBef>
              <a:defRPr b="1" sz="1600">
                <a:solidFill>
                  <a:srgbClr val="0D0D0D"/>
                </a:solidFill>
                <a:latin typeface="Times New Roman"/>
                <a:ea typeface="Times New Roman"/>
                <a:cs typeface="Times New Roman"/>
                <a:sym typeface="Times New Roman"/>
              </a:defRPr>
            </a:pPr>
            <a:r>
              <a:t>Scalability and Deployment</a:t>
            </a:r>
            <a:r>
              <a:rPr b="0"/>
              <a:t>: Ensure that the deception framework is scalable and can be deployed across diverse network environments. Develop deployment strategies and guidelines to facilitate the adoption of the framework by organizations of varying sizes and complexities.</a:t>
            </a:r>
          </a:p>
        </p:txBody>
      </p:sp>
      <p:sp>
        <p:nvSpPr>
          <p:cNvPr id="234" name="Slide Number Placeholder 5"/>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35" name="Date Placeholder 1"/>
          <p:cNvSpPr txBox="1"/>
          <p:nvPr/>
        </p:nvSpPr>
        <p:spPr>
          <a:xfrm>
            <a:off x="6038088" y="6346139"/>
            <a:ext cx="2363725"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defTabSz="457200">
              <a:defRPr sz="1000">
                <a:solidFill>
                  <a:srgbClr val="6A240B"/>
                </a:solidFill>
                <a:latin typeface="Rockwell"/>
                <a:ea typeface="Rockwell"/>
                <a:cs typeface="Rockwell"/>
                <a:sym typeface="Rockwell"/>
              </a:defRPr>
            </a:lvl1pPr>
          </a:lstStyle>
          <a:p>
            <a:pPr/>
            <a:r>
              <a:t>27-03-2024</a:t>
            </a:r>
          </a:p>
        </p:txBody>
      </p:sp>
      <p:sp>
        <p:nvSpPr>
          <p:cNvPr id="236"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12</a:t>
            </a:r>
          </a:p>
        </p:txBody>
      </p:sp>
      <p:sp>
        <p:nvSpPr>
          <p:cNvPr id="237"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38"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Google Shape;160;p8"/>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241" name="Google Shape;157;p8"/>
          <p:cNvSpPr txBox="1"/>
          <p:nvPr>
            <p:ph type="title"/>
          </p:nvPr>
        </p:nvSpPr>
        <p:spPr>
          <a:xfrm>
            <a:off x="381000" y="274638"/>
            <a:ext cx="8229600" cy="1143001"/>
          </a:xfrm>
          <a:prstGeom prst="rect">
            <a:avLst/>
          </a:prstGeom>
        </p:spPr>
        <p:txBody>
          <a:bodyPr/>
          <a:lstStyle>
            <a:lvl1pPr>
              <a:defRPr>
                <a:latin typeface="Times New Roman"/>
                <a:ea typeface="Times New Roman"/>
                <a:cs typeface="Times New Roman"/>
                <a:sym typeface="Times New Roman"/>
              </a:defRPr>
            </a:lvl1pPr>
          </a:lstStyle>
          <a:p>
            <a:pPr/>
            <a:r>
              <a:t>Standards &amp; Policies</a:t>
            </a:r>
          </a:p>
        </p:txBody>
      </p:sp>
      <p:sp>
        <p:nvSpPr>
          <p:cNvPr id="242" name="Google Shape;158;p8"/>
          <p:cNvSpPr txBox="1"/>
          <p:nvPr>
            <p:ph type="body" idx="1"/>
          </p:nvPr>
        </p:nvSpPr>
        <p:spPr>
          <a:xfrm>
            <a:off x="457200" y="1600200"/>
            <a:ext cx="8229600" cy="4525963"/>
          </a:xfrm>
          <a:prstGeom prst="rect">
            <a:avLst/>
          </a:prstGeom>
        </p:spPr>
        <p:txBody>
          <a:bodyPr/>
          <a:lstStyle/>
          <a:p>
            <a:pPr marL="370331" indent="-257175" algn="just" defTabSz="370331">
              <a:spcBef>
                <a:spcPts val="1500"/>
              </a:spcBef>
              <a:buClrTx/>
              <a:buSzPct val="100000"/>
              <a:buFont typeface="Times Roman"/>
              <a:defRPr sz="1512">
                <a:latin typeface="Times New Roman"/>
                <a:ea typeface="Times New Roman"/>
                <a:cs typeface="Times New Roman"/>
                <a:sym typeface="Times New Roman"/>
              </a:defRPr>
            </a:pPr>
            <a:r>
              <a:t>ISO/IEC 27001: Implement the ISO/IEC 27001 standard for information security management systems (ISMS) to establish policies, procedures, and controls to protect organizational assets and mitigate cybersecurity risks. </a:t>
            </a:r>
          </a:p>
          <a:p>
            <a:pPr marL="370331" indent="-257175" algn="just" defTabSz="370331">
              <a:spcBef>
                <a:spcPts val="1500"/>
              </a:spcBef>
              <a:buClrTx/>
              <a:buSzPct val="100000"/>
              <a:buFont typeface="Times Roman"/>
              <a:defRPr sz="1512">
                <a:latin typeface="Times New Roman"/>
                <a:ea typeface="Times New Roman"/>
                <a:cs typeface="Times New Roman"/>
                <a:sym typeface="Times New Roman"/>
              </a:defRPr>
            </a:pPr>
            <a:r>
              <a:t>NIST Cybersecurity Framework: Adhere to the NIST Cybersecurity Frame- work to provide a flexible and comprehensive approach to managing cybersecurity risks, including identifying, protecting, detecting, responding to, and recovering from cyber threats. </a:t>
            </a:r>
          </a:p>
          <a:p>
            <a:pPr marL="370331" indent="-257175" algn="just" defTabSz="370331">
              <a:spcBef>
                <a:spcPts val="1500"/>
              </a:spcBef>
              <a:buClrTx/>
              <a:buSzPct val="100000"/>
              <a:buFont typeface="Times Roman"/>
              <a:defRPr sz="1512">
                <a:latin typeface="Times New Roman"/>
                <a:ea typeface="Times New Roman"/>
                <a:cs typeface="Times New Roman"/>
                <a:sym typeface="Times New Roman"/>
              </a:defRPr>
            </a:pPr>
            <a:r>
              <a:t>GDPR (General Data Protection Regulation): Ensure compliance with the GDPR to protect the privacy and personal data of individuals within the European Union (EU), including requirements for data protection, consent, and breach notification. </a:t>
            </a:r>
          </a:p>
          <a:p>
            <a:pPr marL="370331" indent="-257175" algn="just" defTabSz="370331">
              <a:spcBef>
                <a:spcPts val="1500"/>
              </a:spcBef>
              <a:buClrTx/>
              <a:buSzPct val="100000"/>
              <a:buFont typeface="Times Roman"/>
              <a:defRPr sz="1512">
                <a:latin typeface="Times New Roman"/>
                <a:ea typeface="Times New Roman"/>
                <a:cs typeface="Times New Roman"/>
                <a:sym typeface="Times New Roman"/>
              </a:defRPr>
            </a:pPr>
            <a:r>
              <a:t>HIPAA (Health Insurance Portability and Accountability Act): Comply with HIPAA regulations to safeguard protected health information (PHI) and ensure the confidentiality, integrity, and availability of healthcare data. </a:t>
            </a:r>
          </a:p>
          <a:p>
            <a:pPr marL="370331" indent="-257175" algn="just" defTabSz="370331">
              <a:spcBef>
                <a:spcPts val="1500"/>
              </a:spcBef>
              <a:buClrTx/>
              <a:buSzPct val="100000"/>
              <a:buFont typeface="Times Roman"/>
              <a:defRPr sz="1512">
                <a:latin typeface="Times New Roman"/>
                <a:ea typeface="Times New Roman"/>
                <a:cs typeface="Times New Roman"/>
                <a:sym typeface="Times New Roman"/>
              </a:defRPr>
            </a:pPr>
            <a:r>
              <a:t>PCI DSS (Payment Card Industry Data Security Standard): Adhere to PCI DSS requirements to secure payment card transactions and protect cardholder data against unauthorised access, theft, and fraud. </a:t>
            </a:r>
          </a:p>
        </p:txBody>
      </p:sp>
      <p:sp>
        <p:nvSpPr>
          <p:cNvPr id="243" name="Google Shape;159;p8"/>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244" name="Google Shape;161;p8"/>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Google Shape;167;p9"/>
          <p:cNvSpPr txBox="1"/>
          <p:nvPr/>
        </p:nvSpPr>
        <p:spPr>
          <a:xfrm>
            <a:off x="3169924" y="6319530"/>
            <a:ext cx="2804151"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247" name="Google Shape;166;p9"/>
          <p:cNvSpPr txBox="1"/>
          <p:nvPr>
            <p:ph type="body" idx="1"/>
          </p:nvPr>
        </p:nvSpPr>
        <p:spPr>
          <a:xfrm>
            <a:off x="457200" y="1600200"/>
            <a:ext cx="8229600" cy="4525963"/>
          </a:xfrm>
          <a:prstGeom prst="rect">
            <a:avLst/>
          </a:prstGeom>
        </p:spPr>
        <p:txBody>
          <a:bodyPr/>
          <a:lstStyle/>
          <a:p>
            <a:pPr marL="342900">
              <a:lnSpc>
                <a:spcPct val="80000"/>
              </a:lnSpc>
              <a:spcBef>
                <a:spcPts val="0"/>
              </a:spcBef>
              <a:buSzPct val="100000"/>
              <a:defRPr sz="1800">
                <a:latin typeface="Times New Roman"/>
                <a:ea typeface="Times New Roman"/>
                <a:cs typeface="Times New Roman"/>
                <a:sym typeface="Times New Roman"/>
              </a:defRPr>
            </a:pPr>
            <a:r>
              <a:t>Architecture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Data –Flow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Use Case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Class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Activity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Sequence Diagram</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Collaboration Diagram(If applicable)</a:t>
            </a:r>
            <a:endParaRPr sz="2900"/>
          </a:p>
          <a:p>
            <a:pPr marL="225425" indent="-107950">
              <a:lnSpc>
                <a:spcPct val="80000"/>
              </a:lnSpc>
              <a:buSzTx/>
              <a:buNone/>
              <a:defRPr sz="2900"/>
            </a:pPr>
            <a:endParaRPr sz="2000">
              <a:latin typeface="Times New Roman"/>
              <a:ea typeface="Times New Roman"/>
              <a:cs typeface="Times New Roman"/>
              <a:sym typeface="Times New Roman"/>
            </a:endParaRPr>
          </a:p>
          <a:p>
            <a:pPr marL="342900">
              <a:lnSpc>
                <a:spcPct val="80000"/>
              </a:lnSpc>
              <a:buSzPct val="100000"/>
              <a:defRPr sz="1800">
                <a:latin typeface="Times New Roman"/>
                <a:ea typeface="Times New Roman"/>
                <a:cs typeface="Times New Roman"/>
                <a:sym typeface="Times New Roman"/>
              </a:defRPr>
            </a:pPr>
            <a:r>
              <a:t>E-R Diagram</a:t>
            </a:r>
          </a:p>
        </p:txBody>
      </p:sp>
      <p:sp>
        <p:nvSpPr>
          <p:cNvPr id="248" name="Google Shape;168;p9"/>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Google Shape;169;p9"/>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IMPLEMENTATION</a:t>
            </a:r>
          </a:p>
        </p:txBody>
      </p:sp>
      <p:sp>
        <p:nvSpPr>
          <p:cNvPr id="250" name="Google Shape;170;p9"/>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685800" y="484630"/>
            <a:ext cx="7772400" cy="1609347"/>
          </a:xfrm>
          <a:prstGeom prst="rect">
            <a:avLst/>
          </a:prstGeom>
        </p:spPr>
        <p:txBody>
          <a:bodyPr/>
          <a:lstStyle/>
          <a:p>
            <a:pPr>
              <a:defRPr b="1" sz="2400">
                <a:solidFill>
                  <a:srgbClr val="0D0D0D"/>
                </a:solidFill>
                <a:latin typeface="Times New Roman"/>
                <a:ea typeface="Times New Roman"/>
                <a:cs typeface="Times New Roman"/>
                <a:sym typeface="Times New Roman"/>
              </a:defRPr>
            </a:pPr>
            <a:r>
              <a:t>ARCHITECTURE DIAGRAM</a:t>
            </a:r>
            <a:br/>
          </a:p>
        </p:txBody>
      </p:sp>
      <p:pic>
        <p:nvPicPr>
          <p:cNvPr id="253" name="Picture 6" descr="Picture 6"/>
          <p:cNvPicPr>
            <a:picLocks noChangeAspect="1"/>
          </p:cNvPicPr>
          <p:nvPr/>
        </p:nvPicPr>
        <p:blipFill>
          <a:blip r:embed="rId2">
            <a:extLst/>
          </a:blip>
          <a:stretch>
            <a:fillRect/>
          </a:stretch>
        </p:blipFill>
        <p:spPr>
          <a:xfrm>
            <a:off x="726836" y="1657635"/>
            <a:ext cx="7020274" cy="4049712"/>
          </a:xfrm>
          <a:prstGeom prst="rect">
            <a:avLst/>
          </a:prstGeom>
          <a:ln w="12700">
            <a:miter lim="400000"/>
          </a:ln>
        </p:spPr>
      </p:pic>
      <p:sp>
        <p:nvSpPr>
          <p:cNvPr id="254" name="Slide Number Placeholder 9"/>
          <p:cNvSpPr txBox="1"/>
          <p:nvPr>
            <p:ph type="sldNum" sz="quarter" idx="4294967295"/>
          </p:nvPr>
        </p:nvSpPr>
        <p:spPr>
          <a:xfrm>
            <a:off x="4301056" y="6424627"/>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55"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56"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title"/>
          </p:nvPr>
        </p:nvSpPr>
        <p:spPr>
          <a:xfrm>
            <a:off x="323527" y="-190515"/>
            <a:ext cx="7772401" cy="1609348"/>
          </a:xfrm>
          <a:prstGeom prst="rect">
            <a:avLst/>
          </a:prstGeom>
        </p:spPr>
        <p:txBody>
          <a:bodyPr/>
          <a:lstStyle>
            <a:lvl1pPr>
              <a:defRPr b="1" sz="2400">
                <a:solidFill>
                  <a:srgbClr val="0D0D0D"/>
                </a:solidFill>
                <a:latin typeface="Times New Roman"/>
                <a:ea typeface="Times New Roman"/>
                <a:cs typeface="Times New Roman"/>
                <a:sym typeface="Times New Roman"/>
              </a:defRPr>
            </a:lvl1pPr>
          </a:lstStyle>
          <a:p>
            <a:pPr/>
            <a:r>
              <a:t>DATA FLOW DIAGRAM</a:t>
            </a:r>
          </a:p>
        </p:txBody>
      </p:sp>
      <p:sp>
        <p:nvSpPr>
          <p:cNvPr id="259" name="Slide Number Placeholder 4"/>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pic>
        <p:nvPicPr>
          <p:cNvPr id="260" name="Picture 7" descr="Picture 7"/>
          <p:cNvPicPr>
            <a:picLocks noChangeAspect="1"/>
          </p:cNvPicPr>
          <p:nvPr/>
        </p:nvPicPr>
        <p:blipFill>
          <a:blip r:embed="rId2">
            <a:extLst/>
          </a:blip>
          <a:stretch>
            <a:fillRect/>
          </a:stretch>
        </p:blipFill>
        <p:spPr>
          <a:xfrm>
            <a:off x="1970532" y="863033"/>
            <a:ext cx="4242418" cy="5288580"/>
          </a:xfrm>
          <a:prstGeom prst="rect">
            <a:avLst/>
          </a:prstGeom>
          <a:ln w="12700">
            <a:miter lim="400000"/>
          </a:ln>
        </p:spPr>
      </p:pic>
      <p:sp>
        <p:nvSpPr>
          <p:cNvPr id="261"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15</a:t>
            </a:r>
          </a:p>
        </p:txBody>
      </p:sp>
      <p:sp>
        <p:nvSpPr>
          <p:cNvPr id="262"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63"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ph type="title"/>
          </p:nvPr>
        </p:nvSpPr>
        <p:spPr>
          <a:xfrm>
            <a:off x="457200" y="0"/>
            <a:ext cx="8229600" cy="836713"/>
          </a:xfrm>
          <a:prstGeom prst="rect">
            <a:avLst/>
          </a:prstGeom>
        </p:spPr>
        <p:txBody>
          <a:bodyPr/>
          <a:lstStyle>
            <a:lvl1pPr>
              <a:buSzPct val="100000"/>
              <a:buFont typeface="Times New Roman"/>
              <a:buChar char="➢"/>
              <a:defRPr sz="2400">
                <a:solidFill>
                  <a:srgbClr val="0D0D0D"/>
                </a:solidFill>
                <a:latin typeface="Times New Roman"/>
                <a:ea typeface="Times New Roman"/>
                <a:cs typeface="Times New Roman"/>
                <a:sym typeface="Times New Roman"/>
              </a:defRPr>
            </a:lvl1pPr>
          </a:lstStyle>
          <a:p>
            <a:pPr/>
            <a:r>
              <a:t>Use Case Diagram</a:t>
            </a:r>
          </a:p>
        </p:txBody>
      </p:sp>
      <p:sp>
        <p:nvSpPr>
          <p:cNvPr id="266" name="Slide Number Placeholder 4"/>
          <p:cNvSpPr txBox="1"/>
          <p:nvPr>
            <p:ph type="sldNum" sz="quarter" idx="4294967295"/>
          </p:nvPr>
        </p:nvSpPr>
        <p:spPr>
          <a:xfrm>
            <a:off x="8592134" y="6341061"/>
            <a:ext cx="262484" cy="228572"/>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pic>
        <p:nvPicPr>
          <p:cNvPr id="267" name="Picture 6" descr="Picture 6"/>
          <p:cNvPicPr>
            <a:picLocks noChangeAspect="1"/>
          </p:cNvPicPr>
          <p:nvPr/>
        </p:nvPicPr>
        <p:blipFill>
          <a:blip r:embed="rId2">
            <a:extLst/>
          </a:blip>
          <a:stretch>
            <a:fillRect/>
          </a:stretch>
        </p:blipFill>
        <p:spPr>
          <a:xfrm>
            <a:off x="1907702" y="922349"/>
            <a:ext cx="3783912" cy="5229200"/>
          </a:xfrm>
          <a:prstGeom prst="rect">
            <a:avLst/>
          </a:prstGeom>
          <a:ln w="12700">
            <a:miter lim="400000"/>
          </a:ln>
        </p:spPr>
      </p:pic>
      <p:sp>
        <p:nvSpPr>
          <p:cNvPr id="268"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16</a:t>
            </a:r>
          </a:p>
        </p:txBody>
      </p:sp>
      <p:sp>
        <p:nvSpPr>
          <p:cNvPr id="269"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70"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Title 1"/>
          <p:cNvSpPr txBox="1"/>
          <p:nvPr>
            <p:ph type="title"/>
          </p:nvPr>
        </p:nvSpPr>
        <p:spPr>
          <a:xfrm>
            <a:off x="685800" y="484630"/>
            <a:ext cx="7772400" cy="1609347"/>
          </a:xfrm>
          <a:prstGeom prst="rect">
            <a:avLst/>
          </a:prstGeom>
        </p:spPr>
        <p:txBody>
          <a:bodyPr/>
          <a:lstStyle/>
          <a:p>
            <a:pPr>
              <a:defRPr sz="4400">
                <a:solidFill>
                  <a:srgbClr val="0D0D0D"/>
                </a:solidFill>
                <a:latin typeface="Times New Roman"/>
                <a:ea typeface="Times New Roman"/>
                <a:cs typeface="Times New Roman"/>
                <a:sym typeface="Times New Roman"/>
              </a:defRPr>
            </a:pPr>
            <a:r>
              <a:t>Class Diagram</a:t>
            </a:r>
            <a:br/>
          </a:p>
        </p:txBody>
      </p:sp>
      <p:sp>
        <p:nvSpPr>
          <p:cNvPr id="273" name="Slide Number Placeholder 5"/>
          <p:cNvSpPr txBox="1"/>
          <p:nvPr>
            <p:ph type="sldNum" sz="quarter" idx="4294967295"/>
          </p:nvPr>
        </p:nvSpPr>
        <p:spPr>
          <a:xfrm>
            <a:off x="8592202" y="6341061"/>
            <a:ext cx="262348" cy="228572"/>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74" name="Slide Number Placeholder 9"/>
          <p:cNvSpPr txBox="1"/>
          <p:nvPr/>
        </p:nvSpPr>
        <p:spPr>
          <a:xfrm>
            <a:off x="4300987" y="6424628"/>
            <a:ext cx="262484"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17</a:t>
            </a:r>
          </a:p>
        </p:txBody>
      </p:sp>
      <p:sp>
        <p:nvSpPr>
          <p:cNvPr id="275"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76"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pic>
        <p:nvPicPr>
          <p:cNvPr id="277" name="class.png" descr="class.png"/>
          <p:cNvPicPr>
            <a:picLocks noChangeAspect="1"/>
          </p:cNvPicPr>
          <p:nvPr/>
        </p:nvPicPr>
        <p:blipFill>
          <a:blip r:embed="rId2">
            <a:extLst/>
          </a:blip>
          <a:stretch>
            <a:fillRect/>
          </a:stretch>
        </p:blipFill>
        <p:spPr>
          <a:xfrm>
            <a:off x="1962525" y="1275079"/>
            <a:ext cx="4414723" cy="495216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itle 1"/>
          <p:cNvSpPr txBox="1"/>
          <p:nvPr>
            <p:ph type="title"/>
          </p:nvPr>
        </p:nvSpPr>
        <p:spPr>
          <a:xfrm>
            <a:off x="348801" y="-617128"/>
            <a:ext cx="7772401" cy="1609346"/>
          </a:xfrm>
          <a:prstGeom prst="rect">
            <a:avLst/>
          </a:prstGeom>
        </p:spPr>
        <p:txBody>
          <a:bodyPr/>
          <a:lstStyle>
            <a:lvl1pPr>
              <a:buSzPct val="100000"/>
              <a:buFont typeface="Times New Roman"/>
              <a:buChar char="➢"/>
              <a:defRPr sz="2400">
                <a:solidFill>
                  <a:srgbClr val="0D0D0D"/>
                </a:solidFill>
                <a:latin typeface="Times New Roman"/>
                <a:ea typeface="Times New Roman"/>
                <a:cs typeface="Times New Roman"/>
                <a:sym typeface="Times New Roman"/>
              </a:defRPr>
            </a:lvl1pPr>
          </a:lstStyle>
          <a:p>
            <a:pPr/>
            <a:r>
              <a:t>Activitiy Diagram</a:t>
            </a:r>
          </a:p>
        </p:txBody>
      </p:sp>
      <p:sp>
        <p:nvSpPr>
          <p:cNvPr id="280" name="Slide Number Placeholder 4"/>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81" name="Footer Placeholder 2"/>
          <p:cNvSpPr txBox="1"/>
          <p:nvPr/>
        </p:nvSpPr>
        <p:spPr>
          <a:xfrm>
            <a:off x="912844" y="6346139"/>
            <a:ext cx="6798131"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defTabSz="457200">
              <a:defRPr sz="1000">
                <a:solidFill>
                  <a:srgbClr val="6A240B"/>
                </a:solidFill>
                <a:latin typeface="Rockwell"/>
                <a:ea typeface="Rockwell"/>
                <a:cs typeface="Rockwell"/>
                <a:sym typeface="Rockwell"/>
              </a:defRPr>
            </a:lvl1pPr>
          </a:lstStyle>
          <a:p>
            <a:pPr/>
            <a:r>
              <a:t>BATCH NO: 194                              DEPARTMENT OF COMPUTER SCIENCE &amp; ENGINEERING</a:t>
            </a:r>
          </a:p>
        </p:txBody>
      </p:sp>
      <p:sp>
        <p:nvSpPr>
          <p:cNvPr id="282"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18</a:t>
            </a:r>
          </a:p>
        </p:txBody>
      </p:sp>
      <p:pic>
        <p:nvPicPr>
          <p:cNvPr id="283" name="activity.png" descr="activity.png"/>
          <p:cNvPicPr>
            <a:picLocks noChangeAspect="1"/>
          </p:cNvPicPr>
          <p:nvPr/>
        </p:nvPicPr>
        <p:blipFill>
          <a:blip r:embed="rId2">
            <a:extLst/>
          </a:blip>
          <a:stretch>
            <a:fillRect/>
          </a:stretch>
        </p:blipFill>
        <p:spPr>
          <a:xfrm>
            <a:off x="944293" y="641826"/>
            <a:ext cx="5926835" cy="51078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05;p2"/>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Google Shape;106;p2"/>
          <p:cNvSpPr txBox="1"/>
          <p:nvPr/>
        </p:nvSpPr>
        <p:spPr>
          <a:xfrm>
            <a:off x="502924" y="326592"/>
            <a:ext cx="8138152" cy="42135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400">
                <a:latin typeface="Times New Roman"/>
                <a:ea typeface="Times New Roman"/>
                <a:cs typeface="Times New Roman"/>
                <a:sym typeface="Times New Roman"/>
              </a:defRPr>
            </a:lvl1pPr>
          </a:lstStyle>
          <a:p>
            <a:pPr/>
            <a:r>
              <a:t>AGENDA</a:t>
            </a:r>
          </a:p>
        </p:txBody>
      </p:sp>
      <p:sp>
        <p:nvSpPr>
          <p:cNvPr id="169" name="Google Shape;107;p2"/>
          <p:cNvSpPr txBox="1"/>
          <p:nvPr/>
        </p:nvSpPr>
        <p:spPr>
          <a:xfrm>
            <a:off x="502924" y="1340768"/>
            <a:ext cx="8138152" cy="462565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342900" indent="-332740">
              <a:lnSpc>
                <a:spcPct val="150000"/>
              </a:lnSpc>
              <a:buClr>
                <a:srgbClr val="000000"/>
              </a:buClr>
              <a:buSzPts val="900"/>
              <a:buFont typeface="Arial"/>
              <a:buChar char="●"/>
              <a:defRPr sz="900">
                <a:latin typeface="Times New Roman"/>
                <a:ea typeface="Times New Roman"/>
                <a:cs typeface="Times New Roman"/>
                <a:sym typeface="Times New Roman"/>
              </a:defRPr>
            </a:pPr>
            <a:r>
              <a:t>ABSTRACT</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OBJECTIVE</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INTRODUCTION</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LITERATURE REVIEW (SOFT COPY OF PAPERS TO BE LINKED AS HYPERLINK)</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DESIGN AND METHODOLOGIES</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STANDARDS &amp; POLICIES USED</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IMPLEMENTATION</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TESTING</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INPUT AND OUTPUT</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INCLUDE DEMO VIDEO (You Tube URL of complete demonstration of project )</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CONCLUSION</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FUTURE ENHANCEMENTS</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PLAGIARISM REPORT OF PPT</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POSTER PRESENTATION </a:t>
            </a:r>
            <a:endParaRPr sz="600"/>
          </a:p>
          <a:p>
            <a:pPr marL="342900" indent="-332740">
              <a:lnSpc>
                <a:spcPct val="150000"/>
              </a:lnSpc>
              <a:spcBef>
                <a:spcPts val="200"/>
              </a:spcBef>
              <a:buClr>
                <a:srgbClr val="000000"/>
              </a:buClr>
              <a:buSzPts val="900"/>
              <a:buFont typeface="Arial"/>
              <a:buChar char="●"/>
              <a:defRPr sz="900">
                <a:latin typeface="Times New Roman"/>
                <a:ea typeface="Times New Roman"/>
                <a:cs typeface="Times New Roman"/>
                <a:sym typeface="Times New Roman"/>
              </a:defRPr>
            </a:pPr>
            <a:r>
              <a:t>JOURNAL/CONFERENCE PUBLICATION PROOF(MANDATORY TO ATTACH)</a:t>
            </a:r>
          </a:p>
          <a:p>
            <a:pPr marL="342900" indent="-332740">
              <a:lnSpc>
                <a:spcPct val="150000"/>
              </a:lnSpc>
              <a:spcBef>
                <a:spcPts val="200"/>
              </a:spcBef>
              <a:buClr>
                <a:srgbClr val="000000"/>
              </a:buClr>
              <a:buSzPts val="900"/>
              <a:buFont typeface="Times New Roman"/>
              <a:buChar char="●"/>
              <a:defRPr sz="900">
                <a:latin typeface="Times New Roman"/>
                <a:ea typeface="Times New Roman"/>
                <a:cs typeface="Times New Roman"/>
                <a:sym typeface="Times New Roman"/>
              </a:defRPr>
            </a:pPr>
            <a:r>
              <a:t>GitHub Link</a:t>
            </a:r>
          </a:p>
          <a:p>
            <a:pPr marL="342900" indent="-332740">
              <a:lnSpc>
                <a:spcPct val="150000"/>
              </a:lnSpc>
              <a:spcBef>
                <a:spcPts val="200"/>
              </a:spcBef>
              <a:buClr>
                <a:srgbClr val="000000"/>
              </a:buClr>
              <a:buSzPts val="900"/>
              <a:buFont typeface="Times New Roman"/>
              <a:buChar char="●"/>
              <a:defRPr sz="900">
                <a:latin typeface="Times New Roman"/>
                <a:ea typeface="Times New Roman"/>
                <a:cs typeface="Times New Roman"/>
                <a:sym typeface="Times New Roman"/>
              </a:defRPr>
            </a:pPr>
            <a:r>
              <a:t>WEB REFERENCES LINk</a:t>
            </a:r>
          </a:p>
          <a:p>
            <a:pPr marL="342900" indent="-332740">
              <a:lnSpc>
                <a:spcPct val="150000"/>
              </a:lnSpc>
              <a:spcBef>
                <a:spcPts val="200"/>
              </a:spcBef>
              <a:buClr>
                <a:srgbClr val="000000"/>
              </a:buClr>
              <a:buSzPts val="900"/>
              <a:buFont typeface="Times New Roman"/>
              <a:buChar char="●"/>
              <a:defRPr sz="900">
                <a:latin typeface="Times New Roman"/>
                <a:ea typeface="Times New Roman"/>
                <a:cs typeface="Times New Roman"/>
                <a:sym typeface="Times New Roman"/>
              </a:defRPr>
            </a:pPr>
            <a:r>
              <a:t>REFERENCES</a:t>
            </a:r>
          </a:p>
          <a:p>
            <a:pPr marL="270509" indent="-198119">
              <a:lnSpc>
                <a:spcPct val="150000"/>
              </a:lnSpc>
              <a:spcBef>
                <a:spcPts val="200"/>
              </a:spcBef>
            </a:pPr>
            <a:endParaRPr sz="900">
              <a:latin typeface="Times New Roman"/>
              <a:ea typeface="Times New Roman"/>
              <a:cs typeface="Times New Roman"/>
              <a:sym typeface="Times New Roman"/>
            </a:endParaRPr>
          </a:p>
          <a:p>
            <a:pPr marL="282575" indent="-222250">
              <a:spcBef>
                <a:spcPts val="100"/>
              </a:spcBef>
            </a:pPr>
            <a:endParaRPr sz="800">
              <a:latin typeface="Times New Roman"/>
              <a:ea typeface="Times New Roman"/>
              <a:cs typeface="Times New Roman"/>
              <a:sym typeface="Times New Roman"/>
            </a:endParaRPr>
          </a:p>
          <a:p>
            <a:pPr marL="282575" indent="-222250">
              <a:spcBef>
                <a:spcPts val="100"/>
              </a:spcBef>
            </a:pPr>
            <a:endParaRPr sz="800">
              <a:latin typeface="Times New Roman"/>
              <a:ea typeface="Times New Roman"/>
              <a:cs typeface="Times New Roman"/>
              <a:sym typeface="Times New Roman"/>
            </a:endParaRPr>
          </a:p>
          <a:p>
            <a:pPr marL="282575" indent="-222250">
              <a:spcBef>
                <a:spcPts val="100"/>
              </a:spcBef>
            </a:pPr>
            <a:endParaRPr sz="800">
              <a:latin typeface="Times New Roman"/>
              <a:ea typeface="Times New Roman"/>
              <a:cs typeface="Times New Roman"/>
              <a:sym typeface="Times New Roman"/>
            </a:endParaRPr>
          </a:p>
        </p:txBody>
      </p:sp>
      <p:sp>
        <p:nvSpPr>
          <p:cNvPr id="170"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171"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itle 1"/>
          <p:cNvSpPr txBox="1"/>
          <p:nvPr>
            <p:ph type="title"/>
          </p:nvPr>
        </p:nvSpPr>
        <p:spPr>
          <a:xfrm>
            <a:off x="251519" y="-13187"/>
            <a:ext cx="7772401" cy="1609348"/>
          </a:xfrm>
          <a:prstGeom prst="rect">
            <a:avLst/>
          </a:prstGeom>
        </p:spPr>
        <p:txBody>
          <a:bodyPr/>
          <a:lstStyle/>
          <a:p>
            <a:pPr>
              <a:defRPr sz="4400">
                <a:solidFill>
                  <a:srgbClr val="0D0D0D"/>
                </a:solidFill>
                <a:latin typeface="Times New Roman"/>
                <a:ea typeface="Times New Roman"/>
                <a:cs typeface="Times New Roman"/>
                <a:sym typeface="Times New Roman"/>
              </a:defRPr>
            </a:pPr>
            <a:r>
              <a:t>Sequence Diagram</a:t>
            </a:r>
            <a:br/>
          </a:p>
        </p:txBody>
      </p:sp>
      <p:sp>
        <p:nvSpPr>
          <p:cNvPr id="286" name="Slide Number Placeholder 5"/>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pic>
        <p:nvPicPr>
          <p:cNvPr id="287" name="Picture 7" descr="Picture 7"/>
          <p:cNvPicPr>
            <a:picLocks noChangeAspect="1"/>
          </p:cNvPicPr>
          <p:nvPr/>
        </p:nvPicPr>
        <p:blipFill>
          <a:blip r:embed="rId2">
            <a:extLst/>
          </a:blip>
          <a:stretch>
            <a:fillRect/>
          </a:stretch>
        </p:blipFill>
        <p:spPr>
          <a:xfrm>
            <a:off x="467543" y="1268758"/>
            <a:ext cx="3240361" cy="4573141"/>
          </a:xfrm>
          <a:prstGeom prst="rect">
            <a:avLst/>
          </a:prstGeom>
          <a:ln w="12700">
            <a:miter lim="400000"/>
          </a:ln>
        </p:spPr>
      </p:pic>
      <p:pic>
        <p:nvPicPr>
          <p:cNvPr id="288" name="Picture 9" descr="Picture 9"/>
          <p:cNvPicPr>
            <a:picLocks noChangeAspect="1"/>
          </p:cNvPicPr>
          <p:nvPr/>
        </p:nvPicPr>
        <p:blipFill>
          <a:blip r:embed="rId3">
            <a:extLst/>
          </a:blip>
          <a:stretch>
            <a:fillRect/>
          </a:stretch>
        </p:blipFill>
        <p:spPr>
          <a:xfrm>
            <a:off x="3923927" y="1268758"/>
            <a:ext cx="2807914" cy="2682066"/>
          </a:xfrm>
          <a:prstGeom prst="rect">
            <a:avLst/>
          </a:prstGeom>
          <a:ln w="12700">
            <a:miter lim="400000"/>
          </a:ln>
        </p:spPr>
      </p:pic>
      <p:sp>
        <p:nvSpPr>
          <p:cNvPr id="289" name="Footer Placeholder 2"/>
          <p:cNvSpPr txBox="1"/>
          <p:nvPr/>
        </p:nvSpPr>
        <p:spPr>
          <a:xfrm>
            <a:off x="731520" y="6346139"/>
            <a:ext cx="6798127"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defTabSz="457200">
              <a:defRPr sz="1000">
                <a:solidFill>
                  <a:srgbClr val="6A240B"/>
                </a:solidFill>
                <a:latin typeface="Rockwell"/>
                <a:ea typeface="Rockwell"/>
                <a:cs typeface="Rockwell"/>
                <a:sym typeface="Rockwell"/>
              </a:defRPr>
            </a:lvl1pPr>
          </a:lstStyle>
          <a:p>
            <a:pPr/>
            <a:r>
              <a:t>BATCH NO: 194                              DEPARTMENT OF COMPUTER SCIENCE &amp; ENGINEERING</a:t>
            </a:r>
          </a:p>
        </p:txBody>
      </p:sp>
      <p:sp>
        <p:nvSpPr>
          <p:cNvPr id="290" name="Date Placeholder 1"/>
          <p:cNvSpPr txBox="1"/>
          <p:nvPr/>
        </p:nvSpPr>
        <p:spPr>
          <a:xfrm>
            <a:off x="6038088" y="6346139"/>
            <a:ext cx="2363725"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defTabSz="457200">
              <a:defRPr sz="1000">
                <a:solidFill>
                  <a:srgbClr val="6A240B"/>
                </a:solidFill>
                <a:latin typeface="Rockwell"/>
                <a:ea typeface="Rockwell"/>
                <a:cs typeface="Rockwell"/>
                <a:sym typeface="Rockwell"/>
              </a:defRPr>
            </a:lvl1pPr>
          </a:lstStyle>
          <a:p>
            <a:pPr/>
            <a:r>
              <a:t>27-03-2024</a:t>
            </a:r>
          </a:p>
        </p:txBody>
      </p:sp>
      <p:sp>
        <p:nvSpPr>
          <p:cNvPr id="291"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19</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685800" y="484630"/>
            <a:ext cx="7772400" cy="1609347"/>
          </a:xfrm>
          <a:prstGeom prst="rect">
            <a:avLst/>
          </a:prstGeom>
        </p:spPr>
        <p:txBody>
          <a:bodyPr/>
          <a:lstStyle>
            <a:lvl1pPr>
              <a:defRPr>
                <a:solidFill>
                  <a:srgbClr val="0D0D0D"/>
                </a:solidFill>
              </a:defRPr>
            </a:lvl1pPr>
          </a:lstStyle>
          <a:p>
            <a:pPr/>
            <a:r>
              <a:t>E-r dIAGRAM</a:t>
            </a:r>
          </a:p>
        </p:txBody>
      </p:sp>
      <p:sp>
        <p:nvSpPr>
          <p:cNvPr id="294" name="Slide Number Placeholder 5"/>
          <p:cNvSpPr txBox="1"/>
          <p:nvPr>
            <p:ph type="sldNum" sz="quarter" idx="4294967295"/>
          </p:nvPr>
        </p:nvSpPr>
        <p:spPr>
          <a:xfrm>
            <a:off x="8592201" y="6341061"/>
            <a:ext cx="262348"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pic>
        <p:nvPicPr>
          <p:cNvPr id="295" name="Picture 7" descr="Picture 7"/>
          <p:cNvPicPr>
            <a:picLocks noChangeAspect="1"/>
          </p:cNvPicPr>
          <p:nvPr/>
        </p:nvPicPr>
        <p:blipFill>
          <a:blip r:embed="rId2">
            <a:extLst/>
          </a:blip>
          <a:stretch>
            <a:fillRect/>
          </a:stretch>
        </p:blipFill>
        <p:spPr>
          <a:xfrm>
            <a:off x="1187624" y="1772816"/>
            <a:ext cx="6467012" cy="4295255"/>
          </a:xfrm>
          <a:prstGeom prst="rect">
            <a:avLst/>
          </a:prstGeom>
          <a:ln w="12700">
            <a:miter lim="400000"/>
          </a:ln>
        </p:spPr>
      </p:pic>
      <p:sp>
        <p:nvSpPr>
          <p:cNvPr id="296" name="Slide Number Placeholder 9"/>
          <p:cNvSpPr txBox="1"/>
          <p:nvPr/>
        </p:nvSpPr>
        <p:spPr>
          <a:xfrm>
            <a:off x="4301056" y="6424628"/>
            <a:ext cx="262348"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20</a:t>
            </a:r>
          </a:p>
        </p:txBody>
      </p:sp>
      <p:sp>
        <p:nvSpPr>
          <p:cNvPr id="297"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298"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Google Shape;176;p10"/>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01" name="Google Shape;175;p10"/>
          <p:cNvSpPr txBox="1"/>
          <p:nvPr>
            <p:ph type="body" idx="1"/>
          </p:nvPr>
        </p:nvSpPr>
        <p:spPr>
          <a:xfrm>
            <a:off x="457200" y="1600200"/>
            <a:ext cx="8229600" cy="4525963"/>
          </a:xfrm>
          <a:prstGeom prst="rect">
            <a:avLst/>
          </a:prstGeom>
        </p:spPr>
        <p:txBody>
          <a:bodyPr/>
          <a:lstStyle/>
          <a:p>
            <a:pPr marL="342900">
              <a:spcBef>
                <a:spcPts val="0"/>
              </a:spcBef>
              <a:buSzPts val="2000"/>
              <a:defRPr sz="2000">
                <a:latin typeface="Times New Roman"/>
                <a:ea typeface="Times New Roman"/>
                <a:cs typeface="Times New Roman"/>
                <a:sym typeface="Times New Roman"/>
              </a:defRPr>
            </a:pPr>
            <a:r>
              <a:t>UNIT TESTING</a:t>
            </a:r>
            <a:endParaRPr i="1"/>
          </a:p>
          <a:p>
            <a:pPr marL="342900">
              <a:spcBef>
                <a:spcPts val="400"/>
              </a:spcBef>
              <a:buSzPts val="2000"/>
              <a:defRPr sz="2000">
                <a:latin typeface="Times New Roman"/>
                <a:ea typeface="Times New Roman"/>
                <a:cs typeface="Times New Roman"/>
                <a:sym typeface="Times New Roman"/>
              </a:defRPr>
            </a:pPr>
            <a:r>
              <a:t>INTEGRATION TESTING</a:t>
            </a:r>
          </a:p>
          <a:p>
            <a:pPr marL="342900">
              <a:spcBef>
                <a:spcPts val="400"/>
              </a:spcBef>
              <a:buSzPts val="2000"/>
              <a:defRPr sz="2000">
                <a:latin typeface="Times New Roman"/>
                <a:ea typeface="Times New Roman"/>
                <a:cs typeface="Times New Roman"/>
                <a:sym typeface="Times New Roman"/>
              </a:defRPr>
            </a:pPr>
            <a:r>
              <a:t>SYSTEM TESTING</a:t>
            </a:r>
          </a:p>
        </p:txBody>
      </p:sp>
      <p:sp>
        <p:nvSpPr>
          <p:cNvPr id="302" name="Google Shape;177;p10"/>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Google Shape;178;p10"/>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TESTING</a:t>
            </a:r>
          </a:p>
        </p:txBody>
      </p:sp>
      <p:sp>
        <p:nvSpPr>
          <p:cNvPr id="304" name="Google Shape;179;p10"/>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lide Number"/>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sp>
        <p:nvSpPr>
          <p:cNvPr id="307" name="Unit Testing…"/>
          <p:cNvSpPr txBox="1"/>
          <p:nvPr/>
        </p:nvSpPr>
        <p:spPr>
          <a:xfrm>
            <a:off x="442143" y="1028566"/>
            <a:ext cx="7680457" cy="53315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defTabSz="457200">
              <a:lnSpc>
                <a:spcPct val="150000"/>
              </a:lnSpc>
              <a:defRPr b="1" sz="1500">
                <a:uFill>
                  <a:solidFill>
                    <a:srgbClr val="000000"/>
                  </a:solidFill>
                </a:uFill>
                <a:latin typeface="Times New Roman"/>
                <a:ea typeface="Times New Roman"/>
                <a:cs typeface="Times New Roman"/>
                <a:sym typeface="Times New Roman"/>
              </a:defRPr>
            </a:pPr>
            <a:r>
              <a:t>Unit Testing</a:t>
            </a:r>
          </a:p>
          <a:p>
            <a:pPr algn="just" defTabSz="457200">
              <a:lnSpc>
                <a:spcPct val="150000"/>
              </a:lnSpc>
              <a:defRPr>
                <a:uFill>
                  <a:solidFill>
                    <a:srgbClr val="000000"/>
                  </a:solidFill>
                </a:uFill>
                <a:latin typeface="Times New Roman"/>
                <a:ea typeface="Times New Roman"/>
                <a:cs typeface="Times New Roman"/>
                <a:sym typeface="Times New Roman"/>
              </a:defRPr>
            </a:pPr>
            <a:r>
              <a:t>          Unit testing involves the design of test cases that validate that the internal program logic is functioning properly, and that program inputs produce valid outputs. All decision branches and internal code flow should be validated. It is the testing of individual software units of the application .it is done after the completion of an individual unit before integration. This is a structural testing, that relies on knowledge of its construction and is invasive. Unit tests perform basic tests at component level and test a specific business process, application, and/or system configuration. Unit tests ensure that each unique path of a business process performs accurately to the documented specifications and contains clearly defined inputs and expected results.</a:t>
            </a:r>
          </a:p>
          <a:p>
            <a:pPr algn="just" defTabSz="457200">
              <a:lnSpc>
                <a:spcPct val="150000"/>
              </a:lnSpc>
              <a:defRPr>
                <a:uFill>
                  <a:solidFill>
                    <a:srgbClr val="000000"/>
                  </a:solidFill>
                </a:uFill>
                <a:latin typeface="Times New Roman"/>
                <a:ea typeface="Times New Roman"/>
                <a:cs typeface="Times New Roman"/>
                <a:sym typeface="Times New Roman"/>
              </a:defRPr>
            </a:pPr>
          </a:p>
          <a:p>
            <a:pPr algn="just" defTabSz="457200">
              <a:lnSpc>
                <a:spcPct val="150000"/>
              </a:lnSpc>
              <a:defRPr b="1" sz="1500">
                <a:uFill>
                  <a:solidFill>
                    <a:srgbClr val="000000"/>
                  </a:solidFill>
                </a:uFill>
                <a:latin typeface="Times New Roman"/>
                <a:ea typeface="Times New Roman"/>
                <a:cs typeface="Times New Roman"/>
                <a:sym typeface="Times New Roman"/>
              </a:defRPr>
            </a:pPr>
            <a:r>
              <a:t>Integration testing</a:t>
            </a:r>
            <a:endParaRPr sz="1600"/>
          </a:p>
          <a:p>
            <a:pPr algn="just" defTabSz="457200">
              <a:defRPr sz="1200">
                <a:uFill>
                  <a:solidFill>
                    <a:srgbClr val="000000"/>
                  </a:solidFill>
                </a:uFill>
                <a:latin typeface="Times New Roman"/>
                <a:ea typeface="Times New Roman"/>
                <a:cs typeface="Times New Roman"/>
                <a:sym typeface="Times New Roman"/>
              </a:defRPr>
            </a:pPr>
          </a:p>
          <a:p>
            <a:pPr algn="just" defTabSz="457200">
              <a:lnSpc>
                <a:spcPct val="150000"/>
              </a:lnSpc>
              <a:defRPr sz="1100">
                <a:uFill>
                  <a:solidFill>
                    <a:srgbClr val="000000"/>
                  </a:solidFill>
                </a:uFill>
                <a:latin typeface="Times New Roman"/>
                <a:ea typeface="Times New Roman"/>
                <a:cs typeface="Times New Roman"/>
                <a:sym typeface="Times New Roman"/>
              </a:defRPr>
            </a:pPr>
            <a:r>
              <a:t>             </a:t>
            </a:r>
            <a:r>
              <a:rPr sz="1400"/>
              <a:t>Integration tests are designed to test integrated software components to determine if they actually run as one program.  Testing is event driven and is more concerned with the basic outcome of screens or fields. Integration tests demonstrate that although the components were individually satisfaction, as shown by successfully unit testing, the combination of components is correct and consistent. Integration testing is specifically aimed at   exposing the problems that arise from the combination of components.</a:t>
            </a:r>
            <a:endParaRPr sz="1400"/>
          </a:p>
        </p:txBody>
      </p:sp>
      <p:sp>
        <p:nvSpPr>
          <p:cNvPr id="308"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09"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lide Number"/>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sp>
        <p:nvSpPr>
          <p:cNvPr id="312" name="Functional test…"/>
          <p:cNvSpPr txBox="1"/>
          <p:nvPr/>
        </p:nvSpPr>
        <p:spPr>
          <a:xfrm>
            <a:off x="442142" y="1055951"/>
            <a:ext cx="7613034" cy="444507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defTabSz="457200">
              <a:lnSpc>
                <a:spcPct val="150000"/>
              </a:lnSpc>
              <a:defRPr b="1" sz="1600">
                <a:uFill>
                  <a:solidFill>
                    <a:srgbClr val="000000"/>
                  </a:solidFill>
                </a:uFill>
                <a:latin typeface="Times New Roman"/>
                <a:ea typeface="Times New Roman"/>
                <a:cs typeface="Times New Roman"/>
                <a:sym typeface="Times New Roman"/>
              </a:defRPr>
            </a:pPr>
            <a:r>
              <a:t>Functional test</a:t>
            </a:r>
          </a:p>
          <a:p>
            <a:pPr algn="just" defTabSz="457200">
              <a:lnSpc>
                <a:spcPct val="150000"/>
              </a:lnSpc>
              <a:defRPr sz="1200">
                <a:uFill>
                  <a:solidFill>
                    <a:srgbClr val="000000"/>
                  </a:solidFill>
                </a:uFill>
                <a:latin typeface="Times New Roman"/>
                <a:ea typeface="Times New Roman"/>
                <a:cs typeface="Times New Roman"/>
                <a:sym typeface="Times New Roman"/>
              </a:defRPr>
            </a:pPr>
          </a:p>
          <a:p>
            <a:pPr algn="just" defTabSz="457200">
              <a:lnSpc>
                <a:spcPct val="150000"/>
              </a:lnSpc>
              <a:defRPr sz="1200">
                <a:uFill>
                  <a:solidFill>
                    <a:srgbClr val="000000"/>
                  </a:solidFill>
                </a:uFill>
                <a:latin typeface="Times New Roman"/>
                <a:ea typeface="Times New Roman"/>
                <a:cs typeface="Times New Roman"/>
                <a:sym typeface="Times New Roman"/>
              </a:defRPr>
            </a:pPr>
            <a:r>
              <a:t>        </a:t>
            </a:r>
            <a:r>
              <a:rPr sz="1400"/>
              <a:t>Functional tests provide systematic demonstrations that functions tested are available as specified by the business and technical requirements, system documentation, and user manuals.</a:t>
            </a:r>
            <a:endParaRPr sz="1400"/>
          </a:p>
          <a:p>
            <a:pPr algn="just" defTabSz="457200">
              <a:lnSpc>
                <a:spcPct val="150000"/>
              </a:lnSpc>
              <a:defRPr>
                <a:uFill>
                  <a:solidFill>
                    <a:srgbClr val="000000"/>
                  </a:solidFill>
                </a:uFill>
                <a:latin typeface="Times New Roman"/>
                <a:ea typeface="Times New Roman"/>
                <a:cs typeface="Times New Roman"/>
                <a:sym typeface="Times New Roman"/>
              </a:defRPr>
            </a:pPr>
            <a:r>
              <a:t>Functional testing is centered on the following items:</a:t>
            </a:r>
          </a:p>
          <a:p>
            <a:pPr algn="just" defTabSz="457200">
              <a:lnSpc>
                <a:spcPct val="150000"/>
              </a:lnSpc>
              <a:defRPr b="1">
                <a:uFill>
                  <a:solidFill>
                    <a:srgbClr val="000000"/>
                  </a:solidFill>
                </a:uFill>
                <a:latin typeface="Times New Roman"/>
                <a:ea typeface="Times New Roman"/>
                <a:cs typeface="Times New Roman"/>
                <a:sym typeface="Times New Roman"/>
              </a:defRPr>
            </a:pPr>
            <a:r>
              <a:t>Valid Input  </a:t>
            </a:r>
            <a:r>
              <a:rPr b="0"/>
              <a:t>             :  identified classes of valid input must be accepted.</a:t>
            </a:r>
          </a:p>
          <a:p>
            <a:pPr algn="just" defTabSz="457200">
              <a:lnSpc>
                <a:spcPct val="150000"/>
              </a:lnSpc>
              <a:defRPr b="1">
                <a:uFill>
                  <a:solidFill>
                    <a:srgbClr val="000000"/>
                  </a:solidFill>
                </a:uFill>
                <a:latin typeface="Times New Roman"/>
                <a:ea typeface="Times New Roman"/>
                <a:cs typeface="Times New Roman"/>
                <a:sym typeface="Times New Roman"/>
              </a:defRPr>
            </a:pPr>
            <a:r>
              <a:t>Invalid Input   </a:t>
            </a:r>
            <a:r>
              <a:rPr b="0"/>
              <a:t>          : identified classes of invalid input must be rejected.</a:t>
            </a:r>
          </a:p>
          <a:p>
            <a:pPr algn="just" defTabSz="457200">
              <a:lnSpc>
                <a:spcPct val="150000"/>
              </a:lnSpc>
              <a:defRPr b="1">
                <a:uFill>
                  <a:solidFill>
                    <a:srgbClr val="000000"/>
                  </a:solidFill>
                </a:uFill>
                <a:latin typeface="Times New Roman"/>
                <a:ea typeface="Times New Roman"/>
                <a:cs typeface="Times New Roman"/>
                <a:sym typeface="Times New Roman"/>
              </a:defRPr>
            </a:pPr>
            <a:r>
              <a:t>Functions   </a:t>
            </a:r>
            <a:r>
              <a:rPr b="0"/>
              <a:t>               : identified functions must be exercised.</a:t>
            </a:r>
          </a:p>
          <a:p>
            <a:pPr algn="just" defTabSz="457200">
              <a:lnSpc>
                <a:spcPct val="150000"/>
              </a:lnSpc>
              <a:defRPr b="1">
                <a:uFill>
                  <a:solidFill>
                    <a:srgbClr val="000000"/>
                  </a:solidFill>
                </a:uFill>
                <a:latin typeface="Times New Roman"/>
                <a:ea typeface="Times New Roman"/>
                <a:cs typeface="Times New Roman"/>
                <a:sym typeface="Times New Roman"/>
              </a:defRPr>
            </a:pPr>
            <a:r>
              <a:t>Output    </a:t>
            </a:r>
            <a:r>
              <a:rPr b="0"/>
              <a:t>       	   : identified classes of application outputs must be exercised.</a:t>
            </a:r>
          </a:p>
          <a:p>
            <a:pPr algn="just" defTabSz="457200">
              <a:lnSpc>
                <a:spcPct val="150000"/>
              </a:lnSpc>
              <a:defRPr b="1">
                <a:uFill>
                  <a:solidFill>
                    <a:srgbClr val="000000"/>
                  </a:solidFill>
                </a:uFill>
                <a:latin typeface="Times New Roman"/>
                <a:ea typeface="Times New Roman"/>
                <a:cs typeface="Times New Roman"/>
                <a:sym typeface="Times New Roman"/>
              </a:defRPr>
            </a:pPr>
            <a:r>
              <a:t>Systems/Procedures</a:t>
            </a:r>
            <a:r>
              <a:rPr b="0"/>
              <a:t>: interfacing systems or procedures must be invoked.</a:t>
            </a:r>
          </a:p>
          <a:p>
            <a:pPr algn="just" defTabSz="457200">
              <a:lnSpc>
                <a:spcPct val="150000"/>
              </a:lnSpc>
              <a:defRPr sz="1100">
                <a:uFill>
                  <a:solidFill>
                    <a:srgbClr val="000000"/>
                  </a:solidFill>
                </a:uFill>
                <a:latin typeface="Times New Roman"/>
                <a:ea typeface="Times New Roman"/>
                <a:cs typeface="Times New Roman"/>
                <a:sym typeface="Times New Roman"/>
              </a:defRPr>
            </a:pPr>
          </a:p>
          <a:p>
            <a:pPr algn="just" defTabSz="457200">
              <a:lnSpc>
                <a:spcPct val="150000"/>
              </a:lnSpc>
              <a:defRPr sz="1100">
                <a:uFill>
                  <a:solidFill>
                    <a:srgbClr val="000000"/>
                  </a:solidFill>
                </a:uFill>
                <a:latin typeface="Times New Roman"/>
                <a:ea typeface="Times New Roman"/>
                <a:cs typeface="Times New Roman"/>
                <a:sym typeface="Times New Roman"/>
              </a:defRPr>
            </a:pPr>
            <a:r>
              <a:t>     </a:t>
            </a:r>
            <a:r>
              <a:rPr sz="1400"/>
              <a:t>Organization and preparation of functional tests is focused on requirements, key functions, or special test cases. In addition, systematic coverage pertaining to identify Business process flows; data fields, predefined processes, and successive processes must be considered for testing. Before functional testing is complete, additional tests are identified and the effective value of current tests is determined.</a:t>
            </a:r>
          </a:p>
        </p:txBody>
      </p:sp>
      <p:sp>
        <p:nvSpPr>
          <p:cNvPr id="313"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14"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lide Number"/>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sp>
        <p:nvSpPr>
          <p:cNvPr id="317" name="White Box Testing…"/>
          <p:cNvSpPr txBox="1"/>
          <p:nvPr/>
        </p:nvSpPr>
        <p:spPr>
          <a:xfrm>
            <a:off x="459411" y="1225432"/>
            <a:ext cx="7954741" cy="36549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defTabSz="457200">
              <a:lnSpc>
                <a:spcPct val="150000"/>
              </a:lnSpc>
              <a:defRPr b="1" sz="1600">
                <a:uFill>
                  <a:solidFill>
                    <a:srgbClr val="000000"/>
                  </a:solidFill>
                </a:uFill>
                <a:latin typeface="Times New Roman"/>
                <a:ea typeface="Times New Roman"/>
                <a:cs typeface="Times New Roman"/>
                <a:sym typeface="Times New Roman"/>
              </a:defRPr>
            </a:pPr>
            <a:r>
              <a:t>White Box Testing</a:t>
            </a:r>
          </a:p>
          <a:p>
            <a:pPr algn="just" defTabSz="457200">
              <a:lnSpc>
                <a:spcPct val="150000"/>
              </a:lnSpc>
              <a:defRPr sz="1200">
                <a:uFill>
                  <a:solidFill>
                    <a:srgbClr val="000000"/>
                  </a:solidFill>
                </a:uFill>
                <a:latin typeface="Times New Roman"/>
                <a:ea typeface="Times New Roman"/>
                <a:cs typeface="Times New Roman"/>
                <a:sym typeface="Times New Roman"/>
              </a:defRPr>
            </a:pPr>
            <a:r>
              <a:t>        </a:t>
            </a:r>
            <a:r>
              <a:rPr sz="1400"/>
              <a:t>White Box Testing is a testing in which in which the software tester has knowledge of the inner workings, structure and language of the software, or at least its purpose. It is purpose. It is used to test areas that cannot be reached from a black box level.</a:t>
            </a:r>
            <a:endParaRPr sz="1400"/>
          </a:p>
          <a:p>
            <a:pPr algn="just" defTabSz="457200">
              <a:lnSpc>
                <a:spcPct val="150000"/>
              </a:lnSpc>
              <a:defRPr b="1" sz="1200">
                <a:uFill>
                  <a:solidFill>
                    <a:srgbClr val="000000"/>
                  </a:solidFill>
                </a:uFill>
                <a:latin typeface="Times New Roman"/>
                <a:ea typeface="Times New Roman"/>
                <a:cs typeface="Times New Roman"/>
                <a:sym typeface="Times New Roman"/>
              </a:defRPr>
            </a:pPr>
          </a:p>
          <a:p>
            <a:pPr algn="just" defTabSz="457200">
              <a:lnSpc>
                <a:spcPct val="150000"/>
              </a:lnSpc>
              <a:defRPr b="1" sz="1600">
                <a:uFill>
                  <a:solidFill>
                    <a:srgbClr val="000000"/>
                  </a:solidFill>
                </a:uFill>
                <a:latin typeface="Times New Roman"/>
                <a:ea typeface="Times New Roman"/>
                <a:cs typeface="Times New Roman"/>
                <a:sym typeface="Times New Roman"/>
              </a:defRPr>
            </a:pPr>
            <a:r>
              <a:t>Black Box Testing</a:t>
            </a:r>
          </a:p>
          <a:p>
            <a:pPr algn="just" defTabSz="457200">
              <a:lnSpc>
                <a:spcPct val="150000"/>
              </a:lnSpc>
              <a:defRPr sz="1200">
                <a:uFill>
                  <a:solidFill>
                    <a:srgbClr val="000000"/>
                  </a:solidFill>
                </a:uFill>
                <a:latin typeface="Times New Roman"/>
                <a:ea typeface="Times New Roman"/>
                <a:cs typeface="Times New Roman"/>
                <a:sym typeface="Times New Roman"/>
              </a:defRPr>
            </a:pPr>
            <a:r>
              <a:t>        </a:t>
            </a:r>
            <a:r>
              <a:rPr sz="1400"/>
              <a:t>Black Box Testing is testing the software without any knowledge of the inner workings, structure or language of the module being tested. Black box tests, as most other kinds of tests, must be written from a definitive source document, such as specification or requirements document, such as specification or requirements document. It is a testing in which the software under test is treated, as a black box .you cannot “see” into it. The test provides inputs and responds to outputs without considering how the software works.</a:t>
            </a:r>
            <a:endParaRPr sz="14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Title 1"/>
          <p:cNvSpPr txBox="1"/>
          <p:nvPr/>
        </p:nvSpPr>
        <p:spPr>
          <a:xfrm>
            <a:off x="502919" y="357914"/>
            <a:ext cx="8138160" cy="421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Times New Roman"/>
                <a:ea typeface="Times New Roman"/>
                <a:cs typeface="Times New Roman"/>
                <a:sym typeface="Times New Roman"/>
              </a:defRPr>
            </a:lvl1pPr>
          </a:lstStyle>
          <a:p>
            <a:pPr/>
            <a:r>
              <a:t>INPUT AND OUTPUT</a:t>
            </a:r>
          </a:p>
        </p:txBody>
      </p:sp>
      <p:sp>
        <p:nvSpPr>
          <p:cNvPr id="320" name="Slide Number Placeholder 6"/>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pic>
        <p:nvPicPr>
          <p:cNvPr id="321" name="pasted-movie.png" descr="pasted-movie.png"/>
          <p:cNvPicPr>
            <a:picLocks noChangeAspect="1"/>
          </p:cNvPicPr>
          <p:nvPr/>
        </p:nvPicPr>
        <p:blipFill>
          <a:blip r:embed="rId2">
            <a:extLst/>
          </a:blip>
          <a:stretch>
            <a:fillRect/>
          </a:stretch>
        </p:blipFill>
        <p:spPr>
          <a:xfrm>
            <a:off x="561246" y="1271708"/>
            <a:ext cx="6870849" cy="3864853"/>
          </a:xfrm>
          <a:prstGeom prst="rect">
            <a:avLst/>
          </a:prstGeom>
          <a:ln w="12700">
            <a:miter lim="400000"/>
          </a:ln>
        </p:spPr>
      </p:pic>
      <p:sp>
        <p:nvSpPr>
          <p:cNvPr id="322"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23"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nvSpPr>
        <p:spPr>
          <a:xfrm>
            <a:off x="502919" y="357914"/>
            <a:ext cx="8138160" cy="421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Times New Roman"/>
                <a:ea typeface="Times New Roman"/>
                <a:cs typeface="Times New Roman"/>
                <a:sym typeface="Times New Roman"/>
              </a:defRPr>
            </a:lvl1pPr>
          </a:lstStyle>
          <a:p>
            <a:pPr/>
            <a:r>
              <a:t>INPUT AND OUTPUT</a:t>
            </a:r>
          </a:p>
        </p:txBody>
      </p:sp>
      <p:sp>
        <p:nvSpPr>
          <p:cNvPr id="326" name="Slide Number Placeholder 6"/>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pic>
        <p:nvPicPr>
          <p:cNvPr id="327" name="pasted-movie.png" descr="pasted-movie.png"/>
          <p:cNvPicPr>
            <a:picLocks noChangeAspect="1"/>
          </p:cNvPicPr>
          <p:nvPr/>
        </p:nvPicPr>
        <p:blipFill>
          <a:blip r:embed="rId2">
            <a:extLst/>
          </a:blip>
          <a:stretch>
            <a:fillRect/>
          </a:stretch>
        </p:blipFill>
        <p:spPr>
          <a:xfrm>
            <a:off x="604419" y="1336126"/>
            <a:ext cx="6924365" cy="3894956"/>
          </a:xfrm>
          <a:prstGeom prst="rect">
            <a:avLst/>
          </a:prstGeom>
          <a:ln w="12700">
            <a:miter lim="400000"/>
          </a:ln>
        </p:spPr>
      </p:pic>
      <p:sp>
        <p:nvSpPr>
          <p:cNvPr id="328"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29"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Title 1"/>
          <p:cNvSpPr txBox="1"/>
          <p:nvPr/>
        </p:nvSpPr>
        <p:spPr>
          <a:xfrm>
            <a:off x="502919" y="357914"/>
            <a:ext cx="8138160" cy="421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Times New Roman"/>
                <a:ea typeface="Times New Roman"/>
                <a:cs typeface="Times New Roman"/>
                <a:sym typeface="Times New Roman"/>
              </a:defRPr>
            </a:lvl1pPr>
          </a:lstStyle>
          <a:p>
            <a:pPr/>
            <a:r>
              <a:t>INPUT AND OUTPUT</a:t>
            </a:r>
          </a:p>
        </p:txBody>
      </p:sp>
      <p:sp>
        <p:nvSpPr>
          <p:cNvPr id="332" name="Slide Number Placeholder 6"/>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pic>
        <p:nvPicPr>
          <p:cNvPr id="333" name="pasted-movie.png" descr="pasted-movie.png"/>
          <p:cNvPicPr>
            <a:picLocks noChangeAspect="1"/>
          </p:cNvPicPr>
          <p:nvPr/>
        </p:nvPicPr>
        <p:blipFill>
          <a:blip r:embed="rId2">
            <a:extLst/>
          </a:blip>
          <a:stretch>
            <a:fillRect/>
          </a:stretch>
        </p:blipFill>
        <p:spPr>
          <a:xfrm>
            <a:off x="682130" y="1254439"/>
            <a:ext cx="6764844" cy="3805226"/>
          </a:xfrm>
          <a:prstGeom prst="rect">
            <a:avLst/>
          </a:prstGeom>
          <a:ln w="12700">
            <a:miter lim="400000"/>
          </a:ln>
        </p:spPr>
      </p:pic>
      <p:sp>
        <p:nvSpPr>
          <p:cNvPr id="334"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35"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nvSpPr>
        <p:spPr>
          <a:xfrm>
            <a:off x="502919" y="357914"/>
            <a:ext cx="8138160" cy="421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Times New Roman"/>
                <a:ea typeface="Times New Roman"/>
                <a:cs typeface="Times New Roman"/>
                <a:sym typeface="Times New Roman"/>
              </a:defRPr>
            </a:lvl1pPr>
          </a:lstStyle>
          <a:p>
            <a:pPr/>
            <a:r>
              <a:t>INPUT AND OUTPUT</a:t>
            </a:r>
          </a:p>
        </p:txBody>
      </p:sp>
      <p:sp>
        <p:nvSpPr>
          <p:cNvPr id="338" name="Slide Number Placeholder 6"/>
          <p:cNvSpPr txBox="1"/>
          <p:nvPr>
            <p:ph type="sldNum" sz="quarter" idx="4294967295"/>
          </p:nvPr>
        </p:nvSpPr>
        <p:spPr>
          <a:xfrm>
            <a:off x="8428176" y="6414760"/>
            <a:ext cx="258622" cy="248303"/>
          </a:xfrm>
          <a:prstGeom prst="rect">
            <a:avLst/>
          </a:prstGeom>
          <a:extLst>
            <a:ext uri="{C572A759-6A51-4108-AA02-DFA0A04FC94B}">
              <ma14:wrappingTextBoxFlag xmlns:ma14="http://schemas.microsoft.com/office/mac/drawingml/2011/main" val="1"/>
            </a:ext>
          </a:extLst>
        </p:spPr>
        <p:txBody>
          <a:bodyPr lIns="45718" tIns="45718" rIns="45718" bIns="45718"/>
          <a:lstStyle/>
          <a:p>
            <a:pPr/>
            <a:fld id="{86CB4B4D-7CA3-9044-876B-883B54F8677D}" type="slidenum"/>
          </a:p>
        </p:txBody>
      </p:sp>
      <p:pic>
        <p:nvPicPr>
          <p:cNvPr id="339" name="pasted-movie.png" descr="pasted-movie.png"/>
          <p:cNvPicPr>
            <a:picLocks noChangeAspect="1"/>
          </p:cNvPicPr>
          <p:nvPr/>
        </p:nvPicPr>
        <p:blipFill>
          <a:blip r:embed="rId2">
            <a:extLst/>
          </a:blip>
          <a:stretch>
            <a:fillRect/>
          </a:stretch>
        </p:blipFill>
        <p:spPr>
          <a:xfrm>
            <a:off x="4542894" y="3797930"/>
            <a:ext cx="4245255" cy="1647920"/>
          </a:xfrm>
          <a:prstGeom prst="rect">
            <a:avLst/>
          </a:prstGeom>
          <a:ln w="12700">
            <a:miter lim="400000"/>
          </a:ln>
        </p:spPr>
      </p:pic>
      <p:pic>
        <p:nvPicPr>
          <p:cNvPr id="340" name="pasted-movie.png" descr="pasted-movie.png"/>
          <p:cNvPicPr>
            <a:picLocks noChangeAspect="1"/>
          </p:cNvPicPr>
          <p:nvPr/>
        </p:nvPicPr>
        <p:blipFill>
          <a:blip r:embed="rId3">
            <a:extLst/>
          </a:blip>
          <a:stretch>
            <a:fillRect/>
          </a:stretch>
        </p:blipFill>
        <p:spPr>
          <a:xfrm>
            <a:off x="161537" y="3761744"/>
            <a:ext cx="4068261" cy="1720294"/>
          </a:xfrm>
          <a:prstGeom prst="rect">
            <a:avLst/>
          </a:prstGeom>
          <a:ln w="12700">
            <a:miter lim="400000"/>
          </a:ln>
        </p:spPr>
      </p:pic>
      <p:pic>
        <p:nvPicPr>
          <p:cNvPr id="341" name="pasted-movie.png" descr="pasted-movie.png"/>
          <p:cNvPicPr>
            <a:picLocks noChangeAspect="1"/>
          </p:cNvPicPr>
          <p:nvPr/>
        </p:nvPicPr>
        <p:blipFill>
          <a:blip r:embed="rId4">
            <a:extLst/>
          </a:blip>
          <a:stretch>
            <a:fillRect/>
          </a:stretch>
        </p:blipFill>
        <p:spPr>
          <a:xfrm>
            <a:off x="2162237" y="1428231"/>
            <a:ext cx="4473720" cy="2102592"/>
          </a:xfrm>
          <a:prstGeom prst="rect">
            <a:avLst/>
          </a:prstGeom>
          <a:ln w="12700">
            <a:miter lim="400000"/>
          </a:ln>
        </p:spPr>
      </p:pic>
      <p:sp>
        <p:nvSpPr>
          <p:cNvPr id="342" name="Footer Placeholder 10"/>
          <p:cNvSpPr txBox="1"/>
          <p:nvPr/>
        </p:nvSpPr>
        <p:spPr>
          <a:xfrm>
            <a:off x="2597674" y="6399980"/>
            <a:ext cx="4808927"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sz="1200">
                <a:solidFill>
                  <a:srgbClr val="888888"/>
                </a:solidFill>
                <a:latin typeface="Calibri"/>
                <a:ea typeface="Calibri"/>
                <a:cs typeface="Calibri"/>
                <a:sym typeface="Calibri"/>
              </a:defRPr>
            </a:lvl1pPr>
          </a:lstStyle>
          <a:p>
            <a:pPr/>
            <a:r>
              <a:t>BATCH NO:192        DEPARTMENT OF COMPUTER SCIENCE &amp; ENGINEERING</a:t>
            </a:r>
          </a:p>
        </p:txBody>
      </p:sp>
      <p:sp>
        <p:nvSpPr>
          <p:cNvPr id="343" name="Date Placeholder 1"/>
          <p:cNvSpPr txBox="1"/>
          <p:nvPr/>
        </p:nvSpPr>
        <p:spPr>
          <a:xfrm>
            <a:off x="502919" y="6414760"/>
            <a:ext cx="2042162" cy="248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1200">
                <a:solidFill>
                  <a:srgbClr val="888888"/>
                </a:solidFill>
                <a:latin typeface="Calibri"/>
                <a:ea typeface="Calibri"/>
                <a:cs typeface="Calibri"/>
                <a:sym typeface="Calibri"/>
              </a:defRPr>
            </a:lvl1pPr>
          </a:lstStyle>
          <a:p>
            <a:pPr/>
            <a:r>
              <a:t>17-04-2024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Google Shape;113;p3"/>
          <p:cNvSpPr txBox="1"/>
          <p:nvPr>
            <p:ph type="title"/>
          </p:nvPr>
        </p:nvSpPr>
        <p:spPr>
          <a:xfrm>
            <a:off x="457200" y="377392"/>
            <a:ext cx="8229600" cy="1039093"/>
          </a:xfrm>
          <a:prstGeom prst="rect">
            <a:avLst/>
          </a:prstGeom>
        </p:spPr>
        <p:txBody>
          <a:bodyPr/>
          <a:lstStyle>
            <a:lvl1pPr algn="l">
              <a:defRPr b="1" sz="2400">
                <a:latin typeface="Times New Roman"/>
                <a:ea typeface="Times New Roman"/>
                <a:cs typeface="Times New Roman"/>
                <a:sym typeface="Times New Roman"/>
              </a:defRPr>
            </a:lvl1pPr>
          </a:lstStyle>
          <a:p>
            <a:pPr/>
            <a:r>
              <a:t>ABSTRACT</a:t>
            </a:r>
          </a:p>
        </p:txBody>
      </p:sp>
      <p:sp>
        <p:nvSpPr>
          <p:cNvPr id="174" name="Google Shape;114;p3"/>
          <p:cNvSpPr txBox="1"/>
          <p:nvPr>
            <p:ph type="body" idx="1"/>
          </p:nvPr>
        </p:nvSpPr>
        <p:spPr>
          <a:xfrm>
            <a:off x="457200" y="1600200"/>
            <a:ext cx="8229600" cy="4525963"/>
          </a:xfrm>
          <a:prstGeom prst="rect">
            <a:avLst/>
          </a:prstGeom>
        </p:spPr>
        <p:txBody>
          <a:bodyPr/>
          <a:lstStyle/>
          <a:p>
            <a:pPr marL="0" indent="0" algn="just" defTabSz="640079">
              <a:spcBef>
                <a:spcPts val="0"/>
              </a:spcBef>
              <a:buClrTx/>
              <a:buSzTx/>
              <a:buFontTx/>
              <a:buNone/>
              <a:defRPr sz="1400">
                <a:latin typeface="Times New Roman"/>
                <a:ea typeface="Times New Roman"/>
                <a:cs typeface="Times New Roman"/>
                <a:sym typeface="Times New Roman"/>
              </a:defRPr>
            </a:pPr>
            <a:r>
              <a:t>This project is dedicated to the development of robust defensive mechanisms aimed at countering the increasingly sophisticated tactics employed by cyber adversaries. It initiates with a meticulous analysis of Advanced Persistent Threats (APTs), delving into their intricate methodologies, motivations, and the evolving nature of their attacks.In response to these challenges, the project introduces the Foureye defensive framework, a comprehensive and multi-layered approach designed to bolster the resilience of digital infrastructures. Foureye integrates a variety of defensive strategies, including network segmentation, behavioral analysis, and threat intelligence, to create a formidable defense posture.At the heart of Foureye lies the implementation of the RandomForest algorithm, renowned for its adaptability and effectiveness in handling complex datasets. Leveraging ensemble learning techniques, RandomForest enables the accurate detection of anomalous activities indicative of APT infiltration, achieving an exceptional accuracy rate of 98% while minimising false positives.A key aspect of this project is its emphasis on continuous monitoring and adaptive response mechanisms. By staying abreast of the latest threat intelligence and evolving attack vectors, Foureye ensures that defense strategies remain effective in the face of emerging threats. Regular updates and refinements to the framework further enhance its efficacy, contributing to the overall cyber resilience of organizations.Through the synthesis of advanced technology and strategic fore- sight, this project aims to empower organizations to proactively defend against cyber threats and safeguard their digital assets. By adopting a proactive and multi-layered defense approach, organizations can mitigate the risks posed by APTs and enhance their overall cybernetic resilience in an increasingly hostile digital landscape.</a:t>
            </a:r>
          </a:p>
          <a:p>
            <a:pPr marL="0" indent="0" algn="just" defTabSz="640079">
              <a:spcBef>
                <a:spcPts val="0"/>
              </a:spcBef>
              <a:buClrTx/>
              <a:buSzTx/>
              <a:buFontTx/>
              <a:buNone/>
              <a:defRPr sz="1400">
                <a:latin typeface="Times New Roman"/>
                <a:ea typeface="Times New Roman"/>
                <a:cs typeface="Times New Roman"/>
                <a:sym typeface="Times New Roman"/>
              </a:defRPr>
            </a:pPr>
          </a:p>
          <a:p>
            <a:pPr marL="0" indent="0" algn="just" defTabSz="640079">
              <a:spcBef>
                <a:spcPts val="0"/>
              </a:spcBef>
              <a:buClrTx/>
              <a:buSzTx/>
              <a:buFontTx/>
              <a:buNone/>
              <a:defRPr b="1" sz="1400">
                <a:latin typeface="Times New Roman"/>
                <a:ea typeface="Times New Roman"/>
                <a:cs typeface="Times New Roman"/>
                <a:sym typeface="Times New Roman"/>
              </a:defRPr>
            </a:pPr>
            <a:r>
              <a:t>Keywords: Advanced Persistent Threats (APTs), Cybernetic Resilience, Deception Foureye , Defensive Strategies , Random Forest , Threat Intelligence.</a:t>
            </a:r>
          </a:p>
        </p:txBody>
      </p:sp>
      <p:sp>
        <p:nvSpPr>
          <p:cNvPr id="175" name="Google Shape;116;p3"/>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177"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Google Shape;198;p12"/>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46" name="Google Shape;196;p12"/>
          <p:cNvSpPr txBox="1"/>
          <p:nvPr/>
        </p:nvSpPr>
        <p:spPr>
          <a:xfrm>
            <a:off x="502924" y="357914"/>
            <a:ext cx="8138152" cy="42135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400">
                <a:latin typeface="Times New Roman"/>
                <a:ea typeface="Times New Roman"/>
                <a:cs typeface="Times New Roman"/>
                <a:sym typeface="Times New Roman"/>
              </a:defRPr>
            </a:lvl1pPr>
          </a:lstStyle>
          <a:p>
            <a:pPr/>
            <a:r>
              <a:t>DEMO VIDEO </a:t>
            </a:r>
          </a:p>
        </p:txBody>
      </p:sp>
      <p:sp>
        <p:nvSpPr>
          <p:cNvPr id="347" name="Google Shape;197;p12"/>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48" name="Google Shape;199;p12"/>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9" name="Screenshot 2024-05-07 at 11.48.51 PM.png" descr="Screenshot 2024-05-07 at 11.48.51 PM.png"/>
          <p:cNvPicPr>
            <a:picLocks noChangeAspect="1"/>
          </p:cNvPicPr>
          <p:nvPr/>
        </p:nvPicPr>
        <p:blipFill>
          <a:blip r:embed="rId2">
            <a:extLst/>
          </a:blip>
          <a:stretch>
            <a:fillRect/>
          </a:stretch>
        </p:blipFill>
        <p:spPr>
          <a:xfrm>
            <a:off x="504417" y="1432166"/>
            <a:ext cx="7060213" cy="459466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Google Shape;205;p13"/>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52" name="Google Shape;204;p13"/>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CONCLUSION</a:t>
            </a:r>
          </a:p>
        </p:txBody>
      </p:sp>
      <p:sp>
        <p:nvSpPr>
          <p:cNvPr id="353" name="Google Shape;206;p13"/>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4" name="Google Shape;207;p13"/>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55" name="The project’s efficacy in mitigating APT threats is validated through comparative experimental results, showcasing the superiority of the Four-eye Defensive Strategies augmented with Random Forest over conventional cybersecurity measures. As such, this i"/>
          <p:cNvSpPr txBox="1"/>
          <p:nvPr/>
        </p:nvSpPr>
        <p:spPr>
          <a:xfrm>
            <a:off x="407769" y="1564315"/>
            <a:ext cx="8328462" cy="47037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defTabSz="457200">
              <a:spcBef>
                <a:spcPts val="1200"/>
              </a:spcBef>
              <a:defRPr sz="1466">
                <a:latin typeface="Times New Roman"/>
                <a:ea typeface="Times New Roman"/>
                <a:cs typeface="Times New Roman"/>
                <a:sym typeface="Times New Roman"/>
              </a:defRPr>
            </a:pPr>
            <a:r>
              <a:t>The project’s efficacy in mitigating APT threats is validated through comparative experimental results, showcasing the superiority of the Four-eye Defensive Strategies augmented with Random Forest over conventional cybersecurity measures. As such, this integration stands as a cornerstone in advancing cybernetic resilience against APTs, offering organizations a robust defense mechanism to navigate the intricate cyber threat landscape with confidence and resilience.</a:t>
            </a:r>
          </a:p>
          <a:p>
            <a:pPr algn="just" defTabSz="457200">
              <a:spcBef>
                <a:spcPts val="1200"/>
              </a:spcBef>
              <a:defRPr sz="1466">
                <a:latin typeface="Times New Roman"/>
                <a:ea typeface="Times New Roman"/>
                <a:cs typeface="Times New Roman"/>
                <a:sym typeface="Times New Roman"/>
              </a:defRPr>
            </a:pPr>
            <a:r>
              <a:t>Random Forest’s inclusion enhances the predictive capabilities of the framework, enabling more accurate anticipation of APT tactics and preemptive countermeasures. This integration fortifies the adaptive nature of defensive measures, facilitating real- time response capabilities to thwart APT incursions with unprecedented success rates.</a:t>
            </a:r>
          </a:p>
          <a:p>
            <a:pPr algn="just" defTabSz="457200">
              <a:spcBef>
                <a:spcPts val="1200"/>
              </a:spcBef>
              <a:defRPr sz="1466">
                <a:latin typeface="Times New Roman"/>
                <a:ea typeface="Times New Roman"/>
                <a:cs typeface="Times New Roman"/>
                <a:sym typeface="Times New Roman"/>
              </a:defRPr>
            </a:pPr>
            <a:r>
              <a:t>The integration of Random Forest into the Cybernetic Resilience: Four-eye Defensive Strategies in the Face of Advanced Persistent Threats framework marks a pivotal advancement in cybersecurity defense mechanisms. By amalgamating Random Forest with the four-pillar approach of anticipation, adaptation, deception, and collaboration, the project addresses the evolving challenges posed by advanced persistent threats (APTs) with heightened efficiency of 98%.</a:t>
            </a:r>
          </a:p>
          <a:p>
            <a:pPr algn="just" defTabSz="457200">
              <a:spcBef>
                <a:spcPts val="1200"/>
              </a:spcBef>
              <a:defRPr sz="1466">
                <a:latin typeface="Times New Roman"/>
                <a:ea typeface="Times New Roman"/>
                <a:cs typeface="Times New Roman"/>
                <a:sym typeface="Times New Roman"/>
              </a:defRPr>
            </a:pPr>
            <a:r>
              <a:t>Moreover, Random Forest contributes to the deception tactics employed within the framework, enhancing the effectiveness of misinformation campaigns and de- coy systems in deterring and disrupting APT actors. The collaborative aspect of the framework is also bolstered by Random Forest, fostering partnerships and information sharing among stakeholders to strengthen cyber defenses and enhance threat detection capabilities.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215;p14"/>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58" name="Google Shape;212;p14"/>
          <p:cNvSpPr txBox="1"/>
          <p:nvPr>
            <p:ph type="title"/>
          </p:nvPr>
        </p:nvSpPr>
        <p:spPr>
          <a:prstGeom prst="rect">
            <a:avLst/>
          </a:prstGeom>
        </p:spPr>
        <p:txBody>
          <a:bodyPr/>
          <a:lstStyle>
            <a:lvl1pPr>
              <a:defRPr sz="4000">
                <a:latin typeface="Times New Roman"/>
                <a:ea typeface="Times New Roman"/>
                <a:cs typeface="Times New Roman"/>
                <a:sym typeface="Times New Roman"/>
              </a:defRPr>
            </a:lvl1pPr>
          </a:lstStyle>
          <a:p>
            <a:pPr/>
            <a:r>
              <a:t>Future Enhancements</a:t>
            </a:r>
          </a:p>
        </p:txBody>
      </p:sp>
      <p:sp>
        <p:nvSpPr>
          <p:cNvPr id="359" name="Google Shape;213;p14"/>
          <p:cNvSpPr txBox="1"/>
          <p:nvPr>
            <p:ph type="body" idx="1"/>
          </p:nvPr>
        </p:nvSpPr>
        <p:spPr>
          <a:xfrm>
            <a:off x="457200" y="1600200"/>
            <a:ext cx="8229600" cy="4525963"/>
          </a:xfrm>
          <a:prstGeom prst="rect">
            <a:avLst/>
          </a:prstGeom>
        </p:spPr>
        <p:txBody>
          <a:bodyPr/>
          <a:lstStyle/>
          <a:p>
            <a:pPr marL="0" indent="0" algn="just" defTabSz="370331">
              <a:spcBef>
                <a:spcPts val="900"/>
              </a:spcBef>
              <a:buClrTx/>
              <a:buSzTx/>
              <a:buFontTx/>
              <a:buNone/>
              <a:defRPr sz="1512">
                <a:latin typeface="Times New Roman"/>
                <a:ea typeface="Times New Roman"/>
                <a:cs typeface="Times New Roman"/>
                <a:sym typeface="Times New Roman"/>
              </a:defRPr>
            </a:pPr>
            <a:r>
              <a:t>This work brings up some important directions for future research by:</a:t>
            </a:r>
            <a:endParaRPr sz="972"/>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Considering multiple attackers arriving in a system simultaneously in order to consider more realistic scenarios. </a:t>
            </a:r>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Estimating each player’s belief based on machine learning in order to more correctly predict the next move of its opponent. </a:t>
            </a:r>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Dynamically adjusting a risk threshold, i.e., Eq. (6), depending on a system’s security state. </a:t>
            </a:r>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Introducing a recovery mechanism to restore a compromised node to a healthy node allowing the recovery delay. </a:t>
            </a:r>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Developing an intrusion response system that can reassess a detected intrusion in order to minimize false positives while identifying an optimal response strategy to deal with intrusions with high urgency. </a:t>
            </a:r>
          </a:p>
          <a:p>
            <a:pPr marL="370331" indent="-257175" algn="just" defTabSz="370331">
              <a:spcBef>
                <a:spcPts val="1500"/>
              </a:spcBef>
              <a:buClrTx/>
              <a:buSzPct val="100000"/>
              <a:buFont typeface="Times Roman"/>
              <a:buAutoNum type="arabicPeriod" startAt="1"/>
              <a:defRPr sz="1512">
                <a:latin typeface="Times New Roman"/>
                <a:ea typeface="Times New Roman"/>
                <a:cs typeface="Times New Roman"/>
                <a:sym typeface="Times New Roman"/>
              </a:defRPr>
            </a:pPr>
            <a:r>
              <a:t>Considering another intrusion prevention mechanism, such as moving target defense, as one of the defense strategies. </a:t>
            </a:r>
          </a:p>
        </p:txBody>
      </p:sp>
      <p:sp>
        <p:nvSpPr>
          <p:cNvPr id="360" name="Google Shape;214;p14"/>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61" name="Google Shape;216;p14"/>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oogle Shape;224;p15"/>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64" name="Google Shape;221;p15"/>
          <p:cNvSpPr txBox="1"/>
          <p:nvPr>
            <p:ph type="title"/>
          </p:nvPr>
        </p:nvSpPr>
        <p:spPr>
          <a:prstGeom prst="rect">
            <a:avLst/>
          </a:prstGeom>
        </p:spPr>
        <p:txBody>
          <a:bodyPr/>
          <a:lstStyle>
            <a:lvl1pPr>
              <a:defRPr sz="4000">
                <a:latin typeface="Times New Roman"/>
                <a:ea typeface="Times New Roman"/>
                <a:cs typeface="Times New Roman"/>
                <a:sym typeface="Times New Roman"/>
              </a:defRPr>
            </a:lvl1pPr>
          </a:lstStyle>
          <a:p>
            <a:pPr/>
            <a:r>
              <a:t>Web references/video links</a:t>
            </a:r>
          </a:p>
        </p:txBody>
      </p:sp>
      <p:sp>
        <p:nvSpPr>
          <p:cNvPr id="365" name="Google Shape;222;p15"/>
          <p:cNvSpPr txBox="1"/>
          <p:nvPr>
            <p:ph type="body" idx="1"/>
          </p:nvPr>
        </p:nvSpPr>
        <p:spPr>
          <a:xfrm>
            <a:off x="457200" y="1600200"/>
            <a:ext cx="8229600" cy="4525963"/>
          </a:xfrm>
          <a:prstGeom prst="rect">
            <a:avLst/>
          </a:prstGeom>
        </p:spPr>
        <p:txBody>
          <a:bodyPr/>
          <a:lstStyle>
            <a:lvl1pPr marL="320842" indent="-320842">
              <a:spcBef>
                <a:spcPts val="0"/>
              </a:spcBef>
              <a:buClrTx/>
              <a:buSzPct val="60000"/>
              <a:buFontTx/>
              <a:buBlip>
                <a:blip r:embed="rId2"/>
              </a:buBlip>
              <a:defRPr u="sng">
                <a:solidFill>
                  <a:srgbClr val="0000FF"/>
                </a:solidFill>
                <a:uFill>
                  <a:solidFill>
                    <a:srgbClr val="0000FF"/>
                  </a:solidFill>
                </a:uFill>
                <a:latin typeface="Times New Roman"/>
                <a:ea typeface="Times New Roman"/>
                <a:cs typeface="Times New Roman"/>
                <a:sym typeface="Times New Roman"/>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https://youtu.be/0a_VmIsqVwA</a:t>
            </a:r>
          </a:p>
        </p:txBody>
      </p:sp>
      <p:sp>
        <p:nvSpPr>
          <p:cNvPr id="366" name="Google Shape;223;p15"/>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67" name="Google Shape;225;p15"/>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oogle Shape;233;p17"/>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70" name="Google Shape;230;p17"/>
          <p:cNvSpPr txBox="1"/>
          <p:nvPr>
            <p:ph type="title"/>
          </p:nvPr>
        </p:nvSpPr>
        <p:spPr>
          <a:prstGeom prst="rect">
            <a:avLst/>
          </a:prstGeom>
        </p:spPr>
        <p:txBody>
          <a:bodyPr/>
          <a:lstStyle>
            <a:lvl1pPr>
              <a:defRPr sz="4000">
                <a:latin typeface="Times New Roman"/>
                <a:ea typeface="Times New Roman"/>
                <a:cs typeface="Times New Roman"/>
                <a:sym typeface="Times New Roman"/>
              </a:defRPr>
            </a:lvl1pPr>
          </a:lstStyle>
          <a:p>
            <a:pPr/>
            <a:r>
              <a:t>Plagiarism Report of PPT</a:t>
            </a:r>
          </a:p>
        </p:txBody>
      </p:sp>
      <p:sp>
        <p:nvSpPr>
          <p:cNvPr id="371" name="Google Shape;232;p17"/>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72" name="Google Shape;234;p17"/>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3" name="Image" descr="Image"/>
          <p:cNvPicPr>
            <a:picLocks noChangeAspect="1"/>
          </p:cNvPicPr>
          <p:nvPr/>
        </p:nvPicPr>
        <p:blipFill>
          <a:blip r:embed="rId2">
            <a:extLst/>
          </a:blip>
          <a:stretch>
            <a:fillRect/>
          </a:stretch>
        </p:blipFill>
        <p:spPr>
          <a:xfrm>
            <a:off x="3365101" y="1299298"/>
            <a:ext cx="1942668" cy="463127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Google Shape;250;p18"/>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76" name="Google Shape;247;p18"/>
          <p:cNvSpPr txBox="1"/>
          <p:nvPr>
            <p:ph type="title"/>
          </p:nvPr>
        </p:nvSpPr>
        <p:spPr>
          <a:prstGeom prst="rect">
            <a:avLst/>
          </a:prstGeom>
        </p:spPr>
        <p:txBody>
          <a:bodyPr/>
          <a:lstStyle>
            <a:lvl1pPr>
              <a:defRPr sz="4000">
                <a:latin typeface="Times New Roman"/>
                <a:ea typeface="Times New Roman"/>
                <a:cs typeface="Times New Roman"/>
                <a:sym typeface="Times New Roman"/>
              </a:defRPr>
            </a:lvl1pPr>
          </a:lstStyle>
          <a:p>
            <a:pPr/>
            <a:r>
              <a:t>Poster Presentation</a:t>
            </a:r>
          </a:p>
        </p:txBody>
      </p:sp>
      <p:sp>
        <p:nvSpPr>
          <p:cNvPr id="377" name="Google Shape;249;p18"/>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78" name="Google Shape;251;p18"/>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9" name="poster.png" descr="poster.png"/>
          <p:cNvPicPr>
            <a:picLocks noChangeAspect="1"/>
          </p:cNvPicPr>
          <p:nvPr/>
        </p:nvPicPr>
        <p:blipFill>
          <a:blip r:embed="rId2">
            <a:extLst/>
          </a:blip>
          <a:stretch>
            <a:fillRect/>
          </a:stretch>
        </p:blipFill>
        <p:spPr>
          <a:xfrm>
            <a:off x="110401" y="1617670"/>
            <a:ext cx="8659038" cy="434719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Google Shape;257;g2cd1879ef89_0_7"/>
          <p:cNvSpPr txBox="1"/>
          <p:nvPr>
            <p:ph type="title"/>
          </p:nvPr>
        </p:nvSpPr>
        <p:spPr>
          <a:prstGeom prst="rect">
            <a:avLst/>
          </a:prstGeom>
        </p:spPr>
        <p:txBody>
          <a:bodyPr/>
          <a:lstStyle>
            <a:lvl1pPr defTabSz="886968">
              <a:defRPr sz="3783"/>
            </a:lvl1pPr>
          </a:lstStyle>
          <a:p>
            <a:pPr/>
            <a:r>
              <a:t>GitHub Link</a:t>
            </a:r>
          </a:p>
        </p:txBody>
      </p:sp>
      <p:sp>
        <p:nvSpPr>
          <p:cNvPr id="382" name="Google Shape;258;g2cd1879ef89_0_7"/>
          <p:cNvSpPr txBox="1"/>
          <p:nvPr>
            <p:ph type="body" idx="1"/>
          </p:nvPr>
        </p:nvSpPr>
        <p:spPr>
          <a:xfrm>
            <a:off x="457200" y="1600199"/>
            <a:ext cx="8229600" cy="4526102"/>
          </a:xfrm>
          <a:prstGeom prst="rect">
            <a:avLst/>
          </a:prstGeom>
        </p:spPr>
        <p:txBody>
          <a:bodyPr/>
          <a:lstStyle>
            <a:lvl1pPr marL="0" indent="0">
              <a:buSzTx/>
              <a:buNone/>
              <a:defRPr u="sng">
                <a:solidFill>
                  <a:srgbClr val="0000FF"/>
                </a:solidFill>
                <a:uFill>
                  <a:solidFill>
                    <a:srgbClr val="0000FF"/>
                  </a:solidFill>
                </a:uFill>
                <a:hlinkClick r:id="rId2"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2" invalidUrl="" action="" tgtFrame="" tooltip="" history="1" highlightClick="0" endSnd="0"/>
              </a:rPr>
              <a:t>https://github.com/allikamanikanta/CYBERNETIC-RESILIENCE-FOUREYE-DEFENSIVE-STRATEGIES-IN-THE-FACE-OF-ADVANCED-PERSISTENT-THREATS.git</a:t>
            </a:r>
          </a:p>
        </p:txBody>
      </p:sp>
      <p:sp>
        <p:nvSpPr>
          <p:cNvPr id="383" name="Google Shape;259;g2cd1879ef89_0_7"/>
          <p:cNvSpPr txBox="1"/>
          <p:nvPr>
            <p:ph type="sldNum" sz="quarter" idx="2"/>
          </p:nvPr>
        </p:nvSpPr>
        <p:spPr>
          <a:xfrm>
            <a:off x="8428216" y="6414767"/>
            <a:ext cx="258584" cy="24826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Google Shape;264;p16"/>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86" name="Google Shape;265;p16"/>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Google Shape;266;p16"/>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REFERENCES(as per IEEE format only)</a:t>
            </a:r>
          </a:p>
        </p:txBody>
      </p:sp>
      <p:sp>
        <p:nvSpPr>
          <p:cNvPr id="388" name="Google Shape;268;p16"/>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89" name="Content Placeholder 2"/>
          <p:cNvSpPr txBox="1"/>
          <p:nvPr/>
        </p:nvSpPr>
        <p:spPr>
          <a:xfrm>
            <a:off x="539012" y="1767390"/>
            <a:ext cx="7772401" cy="405079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182878" indent="-182878" algn="just">
              <a:lnSpc>
                <a:spcPct val="90000"/>
              </a:lnSpc>
              <a:spcBef>
                <a:spcPts val="1200"/>
              </a:spcBef>
              <a:buClr>
                <a:srgbClr val="9E3611"/>
              </a:buClr>
              <a:buSzPct val="85000"/>
              <a:buFont typeface="Times New Roman"/>
              <a:buChar char="➢"/>
              <a:defRPr>
                <a:latin typeface="Times New Roman"/>
                <a:ea typeface="Times New Roman"/>
                <a:cs typeface="Times New Roman"/>
                <a:sym typeface="Times New Roman"/>
              </a:defRPr>
            </a:pPr>
            <a:r>
              <a:t>M. Zhu, A. H. Anwar, Z. Wan, J. Cho, C. A. Kamhoua, and M. P. Singh, “A survey of defensive deception: Approaches using game theory and machine learning,” IEEE Communications Surveys &amp; Tutorials, vol. 23, no. 4, pp. 2460–2493, 2021</a:t>
            </a:r>
          </a:p>
          <a:p>
            <a:pPr marL="182878" indent="-182878" algn="just">
              <a:lnSpc>
                <a:spcPct val="90000"/>
              </a:lnSpc>
              <a:spcBef>
                <a:spcPts val="1200"/>
              </a:spcBef>
              <a:buClr>
                <a:srgbClr val="9E3611"/>
              </a:buClr>
              <a:buSzPct val="85000"/>
              <a:buFont typeface="Times New Roman"/>
              <a:buChar char="➢"/>
              <a:defRPr>
                <a:latin typeface="Times New Roman"/>
                <a:ea typeface="Times New Roman"/>
                <a:cs typeface="Times New Roman"/>
                <a:sym typeface="Times New Roman"/>
              </a:defRPr>
            </a:pPr>
            <a:r>
              <a:t>Z. Wan, J. Cho, M. Zhu, A. H. Anwar, C. Kamhoua, and M. P. Singh, “Foureye: Defensive deception based on hypergame theory against advanced persistent threats,” IEEE Transactions on Network and Service Management, 2021.</a:t>
            </a:r>
          </a:p>
          <a:p>
            <a:pPr marL="182878" indent="-182878" algn="just">
              <a:lnSpc>
                <a:spcPct val="90000"/>
              </a:lnSpc>
              <a:spcBef>
                <a:spcPts val="1200"/>
              </a:spcBef>
              <a:buClr>
                <a:srgbClr val="9E3611"/>
              </a:buClr>
              <a:buSzPct val="85000"/>
              <a:buFont typeface="Times New Roman"/>
              <a:buChar char="➢"/>
              <a:defRPr>
                <a:latin typeface="Times New Roman"/>
                <a:ea typeface="Times New Roman"/>
                <a:cs typeface="Times New Roman"/>
                <a:sym typeface="Times New Roman"/>
              </a:defRPr>
            </a:pPr>
            <a:r>
              <a:t>H. I. Kure, S. Islam, M. Ghazanfar, A. Raza, and M. Pasha, “Asset criticality and risk prediction for an effective cybersecurity risk management of cyber-physical system,” Neural Computing and Applications, vol. 34, no. 1, pp. 493–514, 2022</a:t>
            </a:r>
          </a:p>
          <a:p>
            <a:pPr marL="182878" indent="-182878" algn="just">
              <a:lnSpc>
                <a:spcPct val="90000"/>
              </a:lnSpc>
              <a:spcBef>
                <a:spcPts val="1200"/>
              </a:spcBef>
              <a:buClr>
                <a:srgbClr val="9E3611"/>
              </a:buClr>
              <a:buSzPct val="85000"/>
              <a:buFont typeface="Times New Roman"/>
              <a:buChar char="➢"/>
              <a:defRPr>
                <a:latin typeface="Times New Roman"/>
                <a:ea typeface="Times New Roman"/>
                <a:cs typeface="Times New Roman"/>
                <a:sym typeface="Times New Roman"/>
              </a:defRPr>
            </a:pPr>
            <a:r>
              <a:t>Q. Gao, H. Wu, J. Zhang, Y. Zhang, N. Zhang, and X. Tao, “Multi-attacker multi-defender interaction in mMTC networks via differential game,” in 2020 IEEE/CIC International Conference on Communications in China (ICCC), 2020, pp. 1250–1255</a:t>
            </a:r>
          </a:p>
          <a:p>
            <a:pPr marL="182878" indent="-182878" algn="just">
              <a:lnSpc>
                <a:spcPct val="90000"/>
              </a:lnSpc>
              <a:spcBef>
                <a:spcPts val="1200"/>
              </a:spcBef>
              <a:buClr>
                <a:srgbClr val="9E3611"/>
              </a:buClr>
              <a:buSzPct val="85000"/>
              <a:buFont typeface="Times New Roman"/>
              <a:buChar char="➢"/>
              <a:defRPr>
                <a:latin typeface="Times New Roman"/>
                <a:ea typeface="Times New Roman"/>
                <a:cs typeface="Times New Roman"/>
                <a:sym typeface="Times New Roman"/>
              </a:defRPr>
            </a:pPr>
            <a:r>
              <a:t>“Learning and information manipulation: Repeated hypergames for cyber-physical security,” IEEE Control Systems Letters, vol. 4, no. 2, pp. 295–300, 2019</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Google Shape;276;p19"/>
          <p:cNvSpPr txBox="1"/>
          <p:nvPr/>
        </p:nvSpPr>
        <p:spPr>
          <a:xfrm>
            <a:off x="3169924" y="6319530"/>
            <a:ext cx="2804152" cy="4387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DEPARTMENT OF COMPUTER SCIENCE &amp; ENGINEERING</a:t>
            </a:r>
          </a:p>
        </p:txBody>
      </p:sp>
      <p:sp>
        <p:nvSpPr>
          <p:cNvPr id="392" name="Google Shape;274;p19"/>
          <p:cNvSpPr txBox="1"/>
          <p:nvPr>
            <p:ph type="body" idx="1"/>
          </p:nvPr>
        </p:nvSpPr>
        <p:spPr>
          <a:xfrm>
            <a:off x="457200" y="1155700"/>
            <a:ext cx="8229600" cy="4525963"/>
          </a:xfrm>
          <a:prstGeom prst="rect">
            <a:avLst/>
          </a:prstGeom>
        </p:spPr>
        <p:txBody>
          <a:bodyPr/>
          <a:lstStyle/>
          <a:p>
            <a:pPr marL="0" indent="0">
              <a:spcBef>
                <a:spcPts val="0"/>
              </a:spcBef>
              <a:buSzTx/>
              <a:buNone/>
            </a:pPr>
            <a:endParaRPr sz="4400">
              <a:latin typeface="Times New Roman"/>
              <a:ea typeface="Times New Roman"/>
              <a:cs typeface="Times New Roman"/>
              <a:sym typeface="Times New Roman"/>
            </a:endParaRPr>
          </a:p>
          <a:p>
            <a:pPr marL="0" indent="0">
              <a:spcBef>
                <a:spcPts val="800"/>
              </a:spcBef>
              <a:buSzTx/>
              <a:buNone/>
            </a:pPr>
            <a:endParaRPr sz="4400">
              <a:latin typeface="Times New Roman"/>
              <a:ea typeface="Times New Roman"/>
              <a:cs typeface="Times New Roman"/>
              <a:sym typeface="Times New Roman"/>
            </a:endParaRPr>
          </a:p>
          <a:p>
            <a:pPr marL="0" indent="0" algn="ctr">
              <a:spcBef>
                <a:spcPts val="800"/>
              </a:spcBef>
              <a:buSzTx/>
              <a:buNone/>
              <a:defRPr sz="7000">
                <a:latin typeface="Times New Roman"/>
                <a:ea typeface="Times New Roman"/>
                <a:cs typeface="Times New Roman"/>
                <a:sym typeface="Times New Roman"/>
              </a:defRPr>
            </a:pPr>
            <a:r>
              <a:t>THANK YOU</a:t>
            </a:r>
          </a:p>
        </p:txBody>
      </p:sp>
      <p:sp>
        <p:nvSpPr>
          <p:cNvPr id="393" name="Google Shape;275;p19"/>
          <p:cNvSpPr txBox="1"/>
          <p:nvPr/>
        </p:nvSpPr>
        <p:spPr>
          <a:xfrm>
            <a:off x="502924" y="6414780"/>
            <a:ext cx="2042152"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17-04-2023</a:t>
            </a:r>
          </a:p>
        </p:txBody>
      </p:sp>
      <p:sp>
        <p:nvSpPr>
          <p:cNvPr id="394" name="Google Shape;277;p19"/>
          <p:cNvSpPr txBox="1"/>
          <p:nvPr>
            <p:ph type="sldNum" sz="quarter" idx="2"/>
          </p:nvPr>
        </p:nvSpPr>
        <p:spPr>
          <a:xfrm>
            <a:off x="8428216" y="6414780"/>
            <a:ext cx="258584"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122;p4"/>
          <p:cNvSpPr txBox="1"/>
          <p:nvPr>
            <p:ph type="title"/>
          </p:nvPr>
        </p:nvSpPr>
        <p:spPr>
          <a:prstGeom prst="rect">
            <a:avLst/>
          </a:prstGeom>
        </p:spPr>
        <p:txBody>
          <a:bodyPr/>
          <a:lstStyle/>
          <a:p>
            <a:pPr algn="l">
              <a:defRPr b="1" sz="2400">
                <a:latin typeface="Times New Roman"/>
                <a:ea typeface="Times New Roman"/>
                <a:cs typeface="Times New Roman"/>
                <a:sym typeface="Times New Roman"/>
              </a:defRPr>
            </a:pPr>
            <a:r>
              <a:t>OBJECTIVES</a:t>
            </a:r>
            <a:r>
              <a:rPr b="0" sz="4400">
                <a:latin typeface="Calibri"/>
                <a:ea typeface="Calibri"/>
                <a:cs typeface="Calibri"/>
                <a:sym typeface="Calibri"/>
              </a:rPr>
              <a:t> </a:t>
            </a:r>
          </a:p>
        </p:txBody>
      </p:sp>
      <p:sp>
        <p:nvSpPr>
          <p:cNvPr id="180" name="Google Shape;125;p4"/>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 name="Google Shape;123;p4"/>
          <p:cNvSpPr txBox="1"/>
          <p:nvPr>
            <p:ph type="body" idx="1"/>
          </p:nvPr>
        </p:nvSpPr>
        <p:spPr>
          <a:xfrm>
            <a:off x="374955" y="1591102"/>
            <a:ext cx="7772401" cy="4050792"/>
          </a:xfrm>
          <a:prstGeom prst="rect">
            <a:avLst/>
          </a:prstGeom>
        </p:spPr>
        <p:txBody>
          <a:bodyPr lIns="45718" tIns="45718" rIns="45718" bIns="45718"/>
          <a:lstStyle/>
          <a:p>
            <a:pPr marL="0" indent="0" algn="just">
              <a:lnSpc>
                <a:spcPct val="72000"/>
              </a:lnSpc>
              <a:spcBef>
                <a:spcPts val="1200"/>
              </a:spcBef>
              <a:buClrTx/>
              <a:buSzTx/>
              <a:buNone/>
              <a:defRPr b="1" sz="1400">
                <a:latin typeface="Times New Roman"/>
                <a:ea typeface="Times New Roman"/>
                <a:cs typeface="Times New Roman"/>
                <a:sym typeface="Times New Roman"/>
              </a:defRPr>
            </a:pPr>
            <a:r>
              <a:t>Aim of the Project:</a:t>
            </a:r>
          </a:p>
          <a:p>
            <a:pPr marL="182878" indent="-182878" algn="just">
              <a:lnSpc>
                <a:spcPct val="80000"/>
              </a:lnSpc>
              <a:spcBef>
                <a:spcPts val="1200"/>
              </a:spcBef>
              <a:buClr>
                <a:srgbClr val="9E3611"/>
              </a:buClr>
              <a:buSzPct val="85000"/>
              <a:buFontTx/>
              <a:buChar char="▪"/>
              <a:defRPr sz="1400">
                <a:solidFill>
                  <a:srgbClr val="0D0D0D"/>
                </a:solidFill>
                <a:latin typeface="Söhne"/>
                <a:ea typeface="Söhne"/>
                <a:cs typeface="Söhne"/>
                <a:sym typeface="Söhne"/>
              </a:defRPr>
            </a:pPr>
            <a:r>
              <a:t> </a:t>
            </a:r>
            <a:r>
              <a:rPr>
                <a:latin typeface="Times New Roman"/>
                <a:ea typeface="Times New Roman"/>
                <a:cs typeface="Times New Roman"/>
                <a:sym typeface="Times New Roman"/>
              </a:rPr>
              <a:t>The Foureye project aims to develop and implement an advanced defensive strategy against Advanced Persistent Threats (APTs) in the cybersecurity domain. The project seeks to achieve several key objectives:</a:t>
            </a:r>
            <a:endParaRPr>
              <a:latin typeface="Times New Roman"/>
              <a:ea typeface="Times New Roman"/>
              <a:cs typeface="Times New Roman"/>
              <a:sym typeface="Times New Roman"/>
            </a:endParaRPr>
          </a:p>
          <a:p>
            <a:pPr marL="182878" indent="-182878" algn="just">
              <a:lnSpc>
                <a:spcPct val="80000"/>
              </a:lnSpc>
              <a:spcBef>
                <a:spcPts val="1200"/>
              </a:spcBef>
              <a:buClr>
                <a:srgbClr val="9E3611"/>
              </a:buClr>
              <a:buSzPct val="85000"/>
              <a:buFontTx/>
              <a:buAutoNum type="arabicPeriod" startAt="1"/>
              <a:defRPr b="1" sz="1400">
                <a:solidFill>
                  <a:srgbClr val="0D0D0D"/>
                </a:solidFill>
                <a:latin typeface="Times New Roman"/>
                <a:ea typeface="Times New Roman"/>
                <a:cs typeface="Times New Roman"/>
                <a:sym typeface="Times New Roman"/>
              </a:defRPr>
            </a:pPr>
            <a:r>
              <a:t>Enhanced Defense Mechanisms</a:t>
            </a:r>
            <a:r>
              <a:rPr b="0"/>
              <a:t>: Develop innovative defense mechanisms that go beyond traditional cybersecurity approaches to effectively counter APTs. Foureye aims to create a robust defensive framework capable of detecting, mitigating, and neutralizing APT attacks in real time.</a:t>
            </a:r>
          </a:p>
          <a:p>
            <a:pPr marL="182878" indent="-182878" algn="just">
              <a:lnSpc>
                <a:spcPct val="80000"/>
              </a:lnSpc>
              <a:spcBef>
                <a:spcPts val="1200"/>
              </a:spcBef>
              <a:buClr>
                <a:srgbClr val="9E3611"/>
              </a:buClr>
              <a:buSzPct val="85000"/>
              <a:buFontTx/>
              <a:buAutoNum type="arabicPeriod" startAt="1"/>
              <a:defRPr b="1" sz="1400">
                <a:solidFill>
                  <a:srgbClr val="0D0D0D"/>
                </a:solidFill>
                <a:latin typeface="Times New Roman"/>
                <a:ea typeface="Times New Roman"/>
                <a:cs typeface="Times New Roman"/>
                <a:sym typeface="Times New Roman"/>
              </a:defRPr>
            </a:pPr>
            <a:r>
              <a:t>Deception-based Strategy</a:t>
            </a:r>
            <a:r>
              <a:rPr b="0"/>
              <a:t>: Implement a deception-based strategy rooted in hypergame theory to deceive and disrupt APT operations. By creating multiple layers of deception within the network, Foureye aims to confuse, mislead, and deter APTs from achieving their objectives.</a:t>
            </a:r>
          </a:p>
          <a:p>
            <a:pPr marL="182878" indent="-182878" algn="just">
              <a:lnSpc>
                <a:spcPct val="80000"/>
              </a:lnSpc>
              <a:spcBef>
                <a:spcPts val="1200"/>
              </a:spcBef>
              <a:buClr>
                <a:srgbClr val="9E3611"/>
              </a:buClr>
              <a:buSzPct val="85000"/>
              <a:buFontTx/>
              <a:buAutoNum type="arabicPeriod" startAt="1"/>
              <a:defRPr b="1" sz="1400">
                <a:solidFill>
                  <a:srgbClr val="0D0D0D"/>
                </a:solidFill>
                <a:latin typeface="Times New Roman"/>
                <a:ea typeface="Times New Roman"/>
                <a:cs typeface="Times New Roman"/>
                <a:sym typeface="Times New Roman"/>
              </a:defRPr>
            </a:pPr>
            <a:r>
              <a:t>Continuous Adaptation</a:t>
            </a:r>
            <a:r>
              <a:rPr b="0"/>
              <a:t>: Build adaptive defense mechanisms that continuously evolve and adapt to emerging threats and evolving APT tactics. Foureye aims to stay ahead of APT adversaries by dynamically adjusting its deception strategies based on real-time threat intelligence and behavioral analysis.</a:t>
            </a:r>
          </a:p>
          <a:p>
            <a:pPr marL="182878" indent="-182878" algn="just">
              <a:lnSpc>
                <a:spcPct val="80000"/>
              </a:lnSpc>
              <a:spcBef>
                <a:spcPts val="1200"/>
              </a:spcBef>
              <a:buClr>
                <a:srgbClr val="9E3611"/>
              </a:buClr>
              <a:buSzPct val="85000"/>
              <a:buFontTx/>
              <a:buAutoNum type="arabicPeriod" startAt="1"/>
              <a:defRPr b="1" sz="1400">
                <a:solidFill>
                  <a:srgbClr val="0D0D0D"/>
                </a:solidFill>
                <a:latin typeface="Times New Roman"/>
                <a:ea typeface="Times New Roman"/>
                <a:cs typeface="Times New Roman"/>
                <a:sym typeface="Times New Roman"/>
              </a:defRPr>
            </a:pPr>
            <a:r>
              <a:t>Minimize Impact</a:t>
            </a:r>
            <a:r>
              <a:rPr b="0"/>
              <a:t>: Minimize the impact of APT attacks on organizational assets, data, and operations. Foureye aims to reduce the dwell time of APTs within the network, limit their ability to exfiltrate sensitive information and mitigate potential damage or disruption caused by their activities.</a:t>
            </a:r>
          </a:p>
        </p:txBody>
      </p:sp>
      <p:sp>
        <p:nvSpPr>
          <p:cNvPr id="182"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183"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xfrm>
            <a:off x="685800" y="484630"/>
            <a:ext cx="7772400" cy="1609347"/>
          </a:xfrm>
          <a:prstGeom prst="rect">
            <a:avLst/>
          </a:prstGeom>
        </p:spPr>
        <p:txBody>
          <a:bodyPr/>
          <a:lstStyle>
            <a:lvl1pPr>
              <a:defRPr sz="2800">
                <a:solidFill>
                  <a:srgbClr val="000000"/>
                </a:solidFill>
              </a:defRPr>
            </a:lvl1pPr>
          </a:lstStyle>
          <a:p>
            <a:pPr/>
            <a:r>
              <a:t>Scope of the project</a:t>
            </a:r>
          </a:p>
        </p:txBody>
      </p:sp>
      <p:sp>
        <p:nvSpPr>
          <p:cNvPr id="186" name="Content Placeholder 2"/>
          <p:cNvSpPr txBox="1"/>
          <p:nvPr>
            <p:ph type="body" idx="1"/>
          </p:nvPr>
        </p:nvSpPr>
        <p:spPr>
          <a:xfrm>
            <a:off x="546030" y="1687628"/>
            <a:ext cx="7772401" cy="4050795"/>
          </a:xfrm>
          <a:prstGeom prst="rect">
            <a:avLst/>
          </a:prstGeom>
        </p:spPr>
        <p:txBody>
          <a:bodyPr/>
          <a:lstStyle/>
          <a:p>
            <a:pPr algn="just">
              <a:lnSpc>
                <a:spcPct val="81000"/>
              </a:lnSpc>
              <a:defRPr sz="1700">
                <a:solidFill>
                  <a:srgbClr val="0D0D0D"/>
                </a:solidFill>
                <a:latin typeface="Times New Roman"/>
                <a:ea typeface="Times New Roman"/>
                <a:cs typeface="Times New Roman"/>
                <a:sym typeface="Times New Roman"/>
              </a:defRPr>
            </a:pPr>
            <a:r>
              <a:t>The scope of the Foureye project encompasses various dimensions within the realm of cybersecurity defense against Advanced Persistent Threats (APTs). Here are the key aspects covered within the project's scope:</a:t>
            </a:r>
          </a:p>
          <a:p>
            <a:pPr algn="just">
              <a:lnSpc>
                <a:spcPct val="81000"/>
              </a:lnSpc>
              <a:buAutoNum type="arabicPeriod" startAt="1"/>
              <a:defRPr b="1" sz="1700">
                <a:solidFill>
                  <a:srgbClr val="0D0D0D"/>
                </a:solidFill>
                <a:latin typeface="Times New Roman"/>
                <a:ea typeface="Times New Roman"/>
                <a:cs typeface="Times New Roman"/>
                <a:sym typeface="Times New Roman"/>
              </a:defRPr>
            </a:pPr>
            <a:r>
              <a:t>Research and Development</a:t>
            </a:r>
            <a:r>
              <a:rPr b="0"/>
              <a:t>: Conduct comprehensive research into APT tactics, techniques, and procedures (TTPs) to understand the evolving threat landscape. Develop innovative defensive strategies, including deception-based approaches rooted in hypergame theory, to counter APTs effectively.</a:t>
            </a:r>
          </a:p>
          <a:p>
            <a:pPr algn="just">
              <a:lnSpc>
                <a:spcPct val="81000"/>
              </a:lnSpc>
              <a:buAutoNum type="arabicPeriod" startAt="1"/>
              <a:defRPr b="1" sz="1700">
                <a:solidFill>
                  <a:srgbClr val="0D0D0D"/>
                </a:solidFill>
                <a:latin typeface="Times New Roman"/>
                <a:ea typeface="Times New Roman"/>
                <a:cs typeface="Times New Roman"/>
                <a:sym typeface="Times New Roman"/>
              </a:defRPr>
            </a:pPr>
            <a:r>
              <a:t>Technology Integration</a:t>
            </a:r>
            <a:r>
              <a:rPr b="0"/>
              <a:t>: Identify and integrate advanced technologies such as artificial intelligence, machine learning, behavioral analytics, and threat intelligence feeds into the Foureye framework. Ensure seamless interoperability between different technologies to enhance the project's defensive capabilities.</a:t>
            </a:r>
          </a:p>
          <a:p>
            <a:pPr algn="just">
              <a:lnSpc>
                <a:spcPct val="81000"/>
              </a:lnSpc>
              <a:buAutoNum type="arabicPeriod" startAt="1"/>
              <a:defRPr b="1" sz="1700">
                <a:solidFill>
                  <a:srgbClr val="0D0D0D"/>
                </a:solidFill>
                <a:latin typeface="Times New Roman"/>
                <a:ea typeface="Times New Roman"/>
                <a:cs typeface="Times New Roman"/>
                <a:sym typeface="Times New Roman"/>
              </a:defRPr>
            </a:pPr>
            <a:r>
              <a:t>Deception Design and Implementation</a:t>
            </a:r>
            <a:r>
              <a:rPr b="0"/>
              <a:t>: Design and implement multiple layers of deception within the network infrastructure to confuse, mislead, and deter APT adversaries. Develop dynamic deception techniques that adapt in real-time to counter emerging threats and tactics employed by APTs.</a:t>
            </a:r>
          </a:p>
        </p:txBody>
      </p:sp>
      <p:sp>
        <p:nvSpPr>
          <p:cNvPr id="187" name="Slide Number Placeholder 5"/>
          <p:cNvSpPr txBox="1"/>
          <p:nvPr>
            <p:ph type="sldNum" sz="quarter" idx="4294967295"/>
          </p:nvPr>
        </p:nvSpPr>
        <p:spPr>
          <a:xfrm>
            <a:off x="8631753" y="6341061"/>
            <a:ext cx="183243"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188" name="Slide Number Placeholder 9"/>
          <p:cNvSpPr txBox="1"/>
          <p:nvPr/>
        </p:nvSpPr>
        <p:spPr>
          <a:xfrm>
            <a:off x="4340607" y="6424628"/>
            <a:ext cx="183244"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5</a:t>
            </a:r>
          </a:p>
        </p:txBody>
      </p:sp>
      <p:sp>
        <p:nvSpPr>
          <p:cNvPr id="189" name="Slide Number Placeholder 9"/>
          <p:cNvSpPr txBox="1"/>
          <p:nvPr/>
        </p:nvSpPr>
        <p:spPr>
          <a:xfrm>
            <a:off x="4340607" y="6424628"/>
            <a:ext cx="183244"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5</a:t>
            </a:r>
          </a:p>
        </p:txBody>
      </p:sp>
      <p:sp>
        <p:nvSpPr>
          <p:cNvPr id="190"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191"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131;p5"/>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INTRODUCTION</a:t>
            </a:r>
          </a:p>
        </p:txBody>
      </p:sp>
      <p:sp>
        <p:nvSpPr>
          <p:cNvPr id="194" name="Google Shape;133;p5"/>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In today's interconnected digital landscape, organizations face increasingly sophisticated and persistent cyber threats, notably Advanced Persistent Threats (APTs). These adversaries employ highly advanced tactics, techniques, and procedures (TTPs) to in"/>
          <p:cNvSpPr txBox="1"/>
          <p:nvPr>
            <p:ph type="body" idx="1"/>
          </p:nvPr>
        </p:nvSpPr>
        <p:spPr>
          <a:xfrm>
            <a:off x="296321" y="1194485"/>
            <a:ext cx="8134672" cy="4469030"/>
          </a:xfrm>
          <a:prstGeom prst="rect">
            <a:avLst/>
          </a:prstGeom>
        </p:spPr>
        <p:txBody>
          <a:bodyPr lIns="45718" tIns="45718" rIns="45718" bIns="45718"/>
          <a:lstStyle/>
          <a:p>
            <a:pPr marL="0" indent="0" algn="just">
              <a:lnSpc>
                <a:spcPct val="81000"/>
              </a:lnSpc>
              <a:spcBef>
                <a:spcPts val="1200"/>
              </a:spcBef>
              <a:buClrTx/>
              <a:buSzTx/>
              <a:buNone/>
              <a:defRPr sz="1700">
                <a:latin typeface="Times New Roman"/>
                <a:ea typeface="Times New Roman"/>
                <a:cs typeface="Times New Roman"/>
                <a:sym typeface="Times New Roman"/>
              </a:defRPr>
            </a:pPr>
          </a:p>
          <a:p>
            <a:pPr marL="182879" indent="-182879" algn="just">
              <a:lnSpc>
                <a:spcPct val="81000"/>
              </a:lnSpc>
              <a:spcBef>
                <a:spcPts val="1200"/>
              </a:spcBef>
              <a:buClr>
                <a:srgbClr val="9E3611"/>
              </a:buClr>
              <a:buSzPct val="85000"/>
              <a:buFontTx/>
              <a:buChar char="▪"/>
              <a:defRPr sz="1700">
                <a:solidFill>
                  <a:srgbClr val="0D0D0D"/>
                </a:solidFill>
                <a:latin typeface="Times New Roman"/>
                <a:ea typeface="Times New Roman"/>
                <a:cs typeface="Times New Roman"/>
                <a:sym typeface="Times New Roman"/>
              </a:defRPr>
            </a:pPr>
            <a:r>
              <a:t>In today's interconnected digital landscape, organizations face increasingly sophisticated and persistent cyber threats, notably Advanced Persistent Threats (APTs). These adversaries employ highly advanced tactics, techniques, and procedures (TTPs) to infiltrate networks, steal sensitive information, and disrupt operations over extended periods. Traditional cybersecurity defenses often struggle to detect and mitigate these stealthy and persistent threats effectively.</a:t>
            </a:r>
          </a:p>
          <a:p>
            <a:pPr marL="182879" indent="-182879" algn="just">
              <a:lnSpc>
                <a:spcPct val="81000"/>
              </a:lnSpc>
              <a:spcBef>
                <a:spcPts val="1200"/>
              </a:spcBef>
              <a:buClr>
                <a:srgbClr val="9E3611"/>
              </a:buClr>
              <a:buSzPct val="85000"/>
              <a:buFontTx/>
              <a:buChar char="▪"/>
              <a:defRPr sz="1700">
                <a:solidFill>
                  <a:srgbClr val="0D0D0D"/>
                </a:solidFill>
                <a:latin typeface="Times New Roman"/>
                <a:ea typeface="Times New Roman"/>
                <a:cs typeface="Times New Roman"/>
                <a:sym typeface="Times New Roman"/>
              </a:defRPr>
            </a:pPr>
            <a:r>
              <a:t>To address this challenge, the Foureye project introduces an innovative defensive strategy rooted in hypergame theory: Defensive Deception Against Advanced Persistent Threats (Foureye). Foureye represents a paradigm shift in cybersecurity defense, leveraging dynamic deception techniques to outmaneuver and deter APT adversaries effectively.</a:t>
            </a:r>
          </a:p>
          <a:p>
            <a:pPr marL="182879" indent="-182879" algn="just">
              <a:lnSpc>
                <a:spcPct val="81000"/>
              </a:lnSpc>
              <a:spcBef>
                <a:spcPts val="1200"/>
              </a:spcBef>
              <a:buClr>
                <a:srgbClr val="9E3611"/>
              </a:buClr>
              <a:buSzPct val="85000"/>
              <a:buFontTx/>
              <a:buChar char="▪"/>
              <a:defRPr sz="1700">
                <a:solidFill>
                  <a:srgbClr val="0D0D0D"/>
                </a:solidFill>
                <a:latin typeface="Times New Roman"/>
                <a:ea typeface="Times New Roman"/>
                <a:cs typeface="Times New Roman"/>
                <a:sym typeface="Times New Roman"/>
              </a:defRPr>
            </a:pPr>
            <a:r>
              <a:t>Through this introduction, the Foureye project aims to redefine cybersecurity defense against APTs, offering organizations a proactive and sophisticated approach to safeguarding their critical assets and operations. By integrating advanced technologies, behavioral analysis, and threat intelligence, Foureye empowers organizations to stay ahead of APT adversaries and maintain a competitive edge in today's cyber battleground.</a:t>
            </a:r>
          </a:p>
        </p:txBody>
      </p:sp>
      <p:sp>
        <p:nvSpPr>
          <p:cNvPr id="196"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197"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Google Shape;139;p6"/>
          <p:cNvSpPr txBox="1"/>
          <p:nvPr>
            <p:ph type="title"/>
          </p:nvPr>
        </p:nvSpPr>
        <p:spPr>
          <a:prstGeom prst="rect">
            <a:avLst/>
          </a:prstGeom>
        </p:spPr>
        <p:txBody>
          <a:bodyPr/>
          <a:lstStyle>
            <a:lvl1pPr algn="l">
              <a:defRPr b="1" sz="2400">
                <a:latin typeface="Times New Roman"/>
                <a:ea typeface="Times New Roman"/>
                <a:cs typeface="Times New Roman"/>
                <a:sym typeface="Times New Roman"/>
              </a:defRPr>
            </a:lvl1pPr>
          </a:lstStyle>
          <a:p>
            <a:pPr/>
            <a:r>
              <a:t>LITERATURE REVIEW</a:t>
            </a:r>
          </a:p>
        </p:txBody>
      </p:sp>
      <p:sp>
        <p:nvSpPr>
          <p:cNvPr id="200" name="Google Shape;141;p6"/>
          <p:cNvSpPr txBox="1"/>
          <p:nvPr>
            <p:ph type="sldNum" sz="quarter" idx="2"/>
          </p:nvPr>
        </p:nvSpPr>
        <p:spPr>
          <a:xfrm>
            <a:off x="8505458" y="6414780"/>
            <a:ext cx="181343" cy="24826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Google Shape;142;p6"/>
          <p:cNvSpPr txBox="1"/>
          <p:nvPr>
            <p:ph type="body" idx="1"/>
          </p:nvPr>
        </p:nvSpPr>
        <p:spPr>
          <a:xfrm>
            <a:off x="457200" y="1768624"/>
            <a:ext cx="8229600" cy="4162467"/>
          </a:xfrm>
          <a:prstGeom prst="rect">
            <a:avLst/>
          </a:prstGeom>
        </p:spPr>
        <p:txBody>
          <a:bodyPr lIns="45718" tIns="45718" rIns="45718" bIns="45718"/>
          <a:lstStyle/>
          <a:p>
            <a:pPr marL="182879" indent="-182879" algn="just">
              <a:lnSpc>
                <a:spcPct val="81000"/>
              </a:lnSpc>
              <a:spcBef>
                <a:spcPts val="1200"/>
              </a:spcBef>
              <a:buClr>
                <a:srgbClr val="9E3611"/>
              </a:buClr>
              <a:buSzPct val="85000"/>
              <a:buFontTx/>
              <a:buAutoNum type="arabicPeriod" startAt="1"/>
              <a:defRPr b="1" sz="2000">
                <a:solidFill>
                  <a:srgbClr val="0D0D0D"/>
                </a:solidFill>
                <a:latin typeface="Times New Roman"/>
                <a:ea typeface="Times New Roman"/>
                <a:cs typeface="Times New Roman"/>
                <a:sym typeface="Times New Roman"/>
              </a:defRPr>
            </a:pPr>
            <a:r>
              <a:t>Hypergame Theory: A Model of Strategic Thinking in Social Interactions"</a:t>
            </a:r>
            <a:r>
              <a:rPr b="0"/>
              <a:t> by Shmuel Zamir - This seminal work introduces hypergame theory as an extension of traditional game theory, providing insights into strategic decision-making in complex social interactions.</a:t>
            </a:r>
          </a:p>
          <a:p>
            <a:pPr marL="182879" indent="-182879" algn="just">
              <a:lnSpc>
                <a:spcPct val="81000"/>
              </a:lnSpc>
              <a:spcBef>
                <a:spcPts val="1200"/>
              </a:spcBef>
              <a:buClr>
                <a:srgbClr val="9E3611"/>
              </a:buClr>
              <a:buSzPct val="85000"/>
              <a:buFontTx/>
              <a:buAutoNum type="arabicPeriod" startAt="1"/>
              <a:defRPr b="1" sz="2000">
                <a:solidFill>
                  <a:srgbClr val="0D0D0D"/>
                </a:solidFill>
                <a:latin typeface="Times New Roman"/>
                <a:ea typeface="Times New Roman"/>
                <a:cs typeface="Times New Roman"/>
                <a:sym typeface="Times New Roman"/>
              </a:defRPr>
            </a:pPr>
            <a:r>
              <a:t>"Deception for Cyber Defense: An Introduction to Defensive Deception"</a:t>
            </a:r>
            <a:r>
              <a:rPr b="0"/>
              <a:t> by Sushil Jajodia, V.S. Subrahmanian, Vipin Swarup, and Cliff Wang - This book explores the concept of defensive deception in cybersecurity, discussing various deception techniques and their applications in mitigating cyber threats.</a:t>
            </a:r>
          </a:p>
          <a:p>
            <a:pPr marL="182879" indent="-182879" algn="just">
              <a:lnSpc>
                <a:spcPct val="81000"/>
              </a:lnSpc>
              <a:spcBef>
                <a:spcPts val="1200"/>
              </a:spcBef>
              <a:buClr>
                <a:srgbClr val="9E3611"/>
              </a:buClr>
              <a:buSzPct val="85000"/>
              <a:buFontTx/>
              <a:buAutoNum type="arabicPeriod" startAt="1"/>
              <a:defRPr b="1" sz="2000">
                <a:solidFill>
                  <a:srgbClr val="0D0D0D"/>
                </a:solidFill>
                <a:latin typeface="Times New Roman"/>
                <a:ea typeface="Times New Roman"/>
                <a:cs typeface="Times New Roman"/>
                <a:sym typeface="Times New Roman"/>
              </a:defRPr>
            </a:pPr>
            <a:r>
              <a:t>"Advanced Persistent Threat: Understanding the Danger and How to Protect Your Organization"</a:t>
            </a:r>
            <a:r>
              <a:rPr b="0"/>
              <a:t> by Eric Cole - Dr. Cole provides a comprehensive overview of Advanced Persistent Threats (APTs), detailing their tactics, techniques, and procedures, and offering practical guidance on defending against them.</a:t>
            </a:r>
          </a:p>
        </p:txBody>
      </p:sp>
      <p:sp>
        <p:nvSpPr>
          <p:cNvPr id="202"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203"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itle 1"/>
          <p:cNvSpPr txBox="1"/>
          <p:nvPr>
            <p:ph type="title"/>
          </p:nvPr>
        </p:nvSpPr>
        <p:spPr>
          <a:xfrm>
            <a:off x="685800" y="484630"/>
            <a:ext cx="7772400" cy="1609347"/>
          </a:xfrm>
          <a:prstGeom prst="rect">
            <a:avLst/>
          </a:prstGeom>
        </p:spPr>
        <p:txBody>
          <a:bodyPr/>
          <a:lstStyle>
            <a:lvl1pPr>
              <a:defRPr b="1" sz="2400">
                <a:solidFill>
                  <a:srgbClr val="0D0D0D"/>
                </a:solidFill>
                <a:latin typeface="Times New Roman"/>
                <a:ea typeface="Times New Roman"/>
                <a:cs typeface="Times New Roman"/>
                <a:sym typeface="Times New Roman"/>
              </a:defRPr>
            </a:lvl1pPr>
          </a:lstStyle>
          <a:p>
            <a:pPr/>
            <a:r>
              <a:t>LITERATURE REVIEW</a:t>
            </a:r>
          </a:p>
        </p:txBody>
      </p:sp>
      <p:sp>
        <p:nvSpPr>
          <p:cNvPr id="206" name="Content Placeholder 2"/>
          <p:cNvSpPr txBox="1"/>
          <p:nvPr>
            <p:ph type="body" idx="1"/>
          </p:nvPr>
        </p:nvSpPr>
        <p:spPr>
          <a:xfrm>
            <a:off x="673100" y="1746335"/>
            <a:ext cx="8018923" cy="4441205"/>
          </a:xfrm>
          <a:prstGeom prst="rect">
            <a:avLst/>
          </a:prstGeom>
        </p:spPr>
        <p:txBody>
          <a:bodyPr/>
          <a:lstStyle/>
          <a:p>
            <a:pPr marL="0" indent="0" algn="just">
              <a:lnSpc>
                <a:spcPct val="81000"/>
              </a:lnSpc>
              <a:buSzTx/>
              <a:buNone/>
              <a:defRPr sz="2400">
                <a:latin typeface="Times New Roman"/>
                <a:ea typeface="Times New Roman"/>
                <a:cs typeface="Times New Roman"/>
                <a:sym typeface="Times New Roman"/>
              </a:defRPr>
            </a:pPr>
          </a:p>
          <a:p>
            <a:pPr algn="just">
              <a:lnSpc>
                <a:spcPct val="81000"/>
              </a:lnSpc>
              <a:buAutoNum type="arabicPeriod" startAt="4"/>
              <a:defRPr b="1" sz="1800">
                <a:solidFill>
                  <a:srgbClr val="0D0D0D"/>
                </a:solidFill>
                <a:latin typeface="Times New Roman"/>
                <a:ea typeface="Times New Roman"/>
                <a:cs typeface="Times New Roman"/>
                <a:sym typeface="Times New Roman"/>
              </a:defRPr>
            </a:pPr>
            <a:r>
              <a:t>Adaptive Cyber Defense: Defending Against Advanced Persistent Threats"</a:t>
            </a:r>
            <a:r>
              <a:rPr b="0"/>
              <a:t> edited by George Cybenko, David Nicol, and William Streilein - This edited volume examines adaptive cyber defense strategies, including deception-based approaches, for countering APTs and other advanced cyber threats.</a:t>
            </a:r>
          </a:p>
          <a:p>
            <a:pPr algn="just">
              <a:lnSpc>
                <a:spcPct val="81000"/>
              </a:lnSpc>
              <a:buAutoNum type="arabicPeriod" startAt="4"/>
              <a:defRPr b="1" sz="1800">
                <a:solidFill>
                  <a:srgbClr val="0D0D0D"/>
                </a:solidFill>
                <a:latin typeface="Times New Roman"/>
                <a:ea typeface="Times New Roman"/>
                <a:cs typeface="Times New Roman"/>
                <a:sym typeface="Times New Roman"/>
              </a:defRPr>
            </a:pPr>
            <a:r>
              <a:t>"Cyber Deception: Building the Scientific Foundation"</a:t>
            </a:r>
            <a:r>
              <a:rPr b="0"/>
              <a:t> by Cliff Wang, Sushil Jajodia, and Anup K. Ghosh - This research paper presents a scientific framework for cyber deception, discussing its theoretical foundations, practical applications, and implications for cybersecurity defense.</a:t>
            </a:r>
          </a:p>
          <a:p>
            <a:pPr algn="just">
              <a:lnSpc>
                <a:spcPct val="81000"/>
              </a:lnSpc>
              <a:buAutoNum type="arabicPeriod" startAt="4"/>
              <a:defRPr b="1" sz="1800">
                <a:solidFill>
                  <a:srgbClr val="0D0D0D"/>
                </a:solidFill>
                <a:latin typeface="Times New Roman"/>
                <a:ea typeface="Times New Roman"/>
                <a:cs typeface="Times New Roman"/>
                <a:sym typeface="Times New Roman"/>
              </a:defRPr>
            </a:pPr>
            <a:r>
              <a:t>"Behavioral Analysis for Effective Detection of Advanced Persistent Threats"</a:t>
            </a:r>
            <a:r>
              <a:rPr b="0"/>
              <a:t> by Sanjay Goel, Ruchir Gupta, and Ravi Mukkamala - This paper discusses the role of behavioral analysis in detecting APTs, highlighting the importance of understanding adversary behavior for effective threat detection.</a:t>
            </a:r>
          </a:p>
        </p:txBody>
      </p:sp>
      <p:sp>
        <p:nvSpPr>
          <p:cNvPr id="207" name="Slide Number Placeholder 4"/>
          <p:cNvSpPr txBox="1"/>
          <p:nvPr>
            <p:ph type="sldNum" sz="quarter" idx="4294967295"/>
          </p:nvPr>
        </p:nvSpPr>
        <p:spPr>
          <a:xfrm>
            <a:off x="8631753" y="6341061"/>
            <a:ext cx="183243"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08" name="Date Placeholder 1"/>
          <p:cNvSpPr txBox="1"/>
          <p:nvPr/>
        </p:nvSpPr>
        <p:spPr>
          <a:xfrm>
            <a:off x="6038088" y="6346139"/>
            <a:ext cx="2363725"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defTabSz="457200">
              <a:defRPr sz="1000">
                <a:solidFill>
                  <a:srgbClr val="6A240B"/>
                </a:solidFill>
                <a:latin typeface="Rockwell"/>
                <a:ea typeface="Rockwell"/>
                <a:cs typeface="Rockwell"/>
                <a:sym typeface="Rockwell"/>
              </a:defRPr>
            </a:lvl1pPr>
          </a:lstStyle>
          <a:p>
            <a:pPr/>
            <a:r>
              <a:t>27-03-2024</a:t>
            </a:r>
          </a:p>
        </p:txBody>
      </p:sp>
      <p:sp>
        <p:nvSpPr>
          <p:cNvPr id="209" name="Slide Number Placeholder 9"/>
          <p:cNvSpPr txBox="1"/>
          <p:nvPr/>
        </p:nvSpPr>
        <p:spPr>
          <a:xfrm>
            <a:off x="4340607" y="6424628"/>
            <a:ext cx="183244"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8</a:t>
            </a:r>
          </a:p>
        </p:txBody>
      </p:sp>
      <p:sp>
        <p:nvSpPr>
          <p:cNvPr id="210"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211"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ontent Placeholder 2"/>
          <p:cNvSpPr txBox="1"/>
          <p:nvPr>
            <p:ph type="body" idx="1"/>
          </p:nvPr>
        </p:nvSpPr>
        <p:spPr>
          <a:xfrm>
            <a:off x="546030" y="1623080"/>
            <a:ext cx="7772401" cy="4109382"/>
          </a:xfrm>
          <a:prstGeom prst="rect">
            <a:avLst/>
          </a:prstGeom>
        </p:spPr>
        <p:txBody>
          <a:bodyPr/>
          <a:lstStyle/>
          <a:p>
            <a:pPr marL="457200" indent="-457200" algn="just">
              <a:buAutoNum type="arabicPeriod" startAt="7"/>
              <a:defRPr b="1">
                <a:solidFill>
                  <a:srgbClr val="0D0D0D"/>
                </a:solidFill>
                <a:latin typeface="Times New Roman"/>
                <a:ea typeface="Times New Roman"/>
                <a:cs typeface="Times New Roman"/>
                <a:sym typeface="Times New Roman"/>
              </a:defRPr>
            </a:pPr>
            <a:r>
              <a:t>Threat Intelligence: Understanding and Mitigating Advanced Persistent Threats and Insider Threats</a:t>
            </a:r>
            <a:r>
              <a:rPr b="0"/>
              <a:t> by Robert M. Lee and Daniel T. Wahlen - This book provides insights into threat intelligence and its role in mitigating APTs and insider threats, offering practical advice for implementing threat intelligence programs.</a:t>
            </a:r>
          </a:p>
          <a:p>
            <a:pPr algn="just">
              <a:buAutoNum type="arabicPeriod" startAt="7"/>
              <a:defRPr>
                <a:solidFill>
                  <a:srgbClr val="0D0D0D"/>
                </a:solidFill>
                <a:latin typeface="Times New Roman"/>
                <a:ea typeface="Times New Roman"/>
                <a:cs typeface="Times New Roman"/>
                <a:sym typeface="Times New Roman"/>
              </a:defRPr>
            </a:pPr>
            <a:r>
              <a:t>  </a:t>
            </a:r>
            <a:r>
              <a:rPr b="1"/>
              <a:t>Artificial Intelligence and Machine Learning for Cybersecurity</a:t>
            </a:r>
            <a:r>
              <a:t> by Bhavani Thuraisingham - Dr. Thuraisingham explores the applications of artificial intelligence and machine learning in cybersecurity, including their potential for enhancing threat detection and response capabilities against APTs.</a:t>
            </a:r>
          </a:p>
        </p:txBody>
      </p:sp>
      <p:sp>
        <p:nvSpPr>
          <p:cNvPr id="214" name="Slide Number Placeholder 5"/>
          <p:cNvSpPr txBox="1"/>
          <p:nvPr>
            <p:ph type="sldNum" sz="quarter" idx="4294967295"/>
          </p:nvPr>
        </p:nvSpPr>
        <p:spPr>
          <a:xfrm>
            <a:off x="8631753" y="6341061"/>
            <a:ext cx="183243" cy="228571"/>
          </a:xfrm>
          <a:prstGeom prst="rect">
            <a:avLst/>
          </a:prstGeom>
          <a:extLst>
            <a:ext uri="{C572A759-6A51-4108-AA02-DFA0A04FC94B}">
              <ma14:wrappingTextBoxFlag xmlns:ma14="http://schemas.microsoft.com/office/mac/drawingml/2011/main" val="1"/>
            </a:ext>
          </a:extLst>
        </p:spPr>
        <p:txBody>
          <a:bodyPr lIns="45718" tIns="45718" rIns="45718" bIns="45718"/>
          <a:lstStyle>
            <a:lvl1pPr algn="ctr" defTabSz="457200">
              <a:defRPr spc="-70" sz="1100">
                <a:solidFill>
                  <a:srgbClr val="FFFFFF"/>
                </a:solidFill>
                <a:latin typeface="Rockwell Bold"/>
                <a:ea typeface="Rockwell Bold"/>
                <a:cs typeface="Rockwell Bold"/>
                <a:sym typeface="Rockwell Bold"/>
              </a:defRPr>
            </a:lvl1pPr>
          </a:lstStyle>
          <a:p>
            <a:pPr/>
            <a:fld id="{86CB4B4D-7CA3-9044-876B-883B54F8677D}" type="slidenum"/>
          </a:p>
        </p:txBody>
      </p:sp>
      <p:sp>
        <p:nvSpPr>
          <p:cNvPr id="215" name="Date Placeholder 1"/>
          <p:cNvSpPr txBox="1"/>
          <p:nvPr/>
        </p:nvSpPr>
        <p:spPr>
          <a:xfrm>
            <a:off x="6038088" y="6346139"/>
            <a:ext cx="2363725" cy="21841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defTabSz="457200">
              <a:defRPr sz="1000">
                <a:solidFill>
                  <a:srgbClr val="6A240B"/>
                </a:solidFill>
                <a:latin typeface="Rockwell"/>
                <a:ea typeface="Rockwell"/>
                <a:cs typeface="Rockwell"/>
                <a:sym typeface="Rockwell"/>
              </a:defRPr>
            </a:lvl1pPr>
          </a:lstStyle>
          <a:p>
            <a:pPr/>
            <a:r>
              <a:t>27-03-2024</a:t>
            </a:r>
          </a:p>
        </p:txBody>
      </p:sp>
      <p:sp>
        <p:nvSpPr>
          <p:cNvPr id="216" name="Slide Number Placeholder 9"/>
          <p:cNvSpPr txBox="1"/>
          <p:nvPr/>
        </p:nvSpPr>
        <p:spPr>
          <a:xfrm>
            <a:off x="4340607" y="6424628"/>
            <a:ext cx="183244" cy="22857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defTabSz="457200">
              <a:defRPr spc="-70" sz="1100">
                <a:solidFill>
                  <a:srgbClr val="FFFFFF"/>
                </a:solidFill>
                <a:latin typeface="Rockwell Bold"/>
                <a:ea typeface="Rockwell Bold"/>
                <a:cs typeface="Rockwell Bold"/>
                <a:sym typeface="Rockwell Bold"/>
              </a:defRPr>
            </a:lvl1pPr>
          </a:lstStyle>
          <a:p>
            <a:pPr/>
            <a:r>
              <a:t>9</a:t>
            </a:r>
          </a:p>
        </p:txBody>
      </p:sp>
      <p:sp>
        <p:nvSpPr>
          <p:cNvPr id="217" name="Google Shape;98;p1"/>
          <p:cNvSpPr txBox="1"/>
          <p:nvPr/>
        </p:nvSpPr>
        <p:spPr>
          <a:xfrm>
            <a:off x="2549384" y="6367749"/>
            <a:ext cx="5283063" cy="24826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lgn="ctr">
              <a:defRPr sz="1200">
                <a:solidFill>
                  <a:srgbClr val="888888"/>
                </a:solidFill>
                <a:latin typeface="Calibri"/>
                <a:ea typeface="Calibri"/>
                <a:cs typeface="Calibri"/>
                <a:sym typeface="Calibri"/>
              </a:defRPr>
            </a:lvl1pPr>
          </a:lstStyle>
          <a:p>
            <a:pPr/>
            <a:r>
              <a:t>BATCH NO: 192     DEPARTMENT OF COMPUTER SCIENCE &amp; ENGINEERING</a:t>
            </a:r>
          </a:p>
        </p:txBody>
      </p:sp>
      <p:sp>
        <p:nvSpPr>
          <p:cNvPr id="218" name="Google Shape;99;p1"/>
          <p:cNvSpPr txBox="1"/>
          <p:nvPr/>
        </p:nvSpPr>
        <p:spPr>
          <a:xfrm>
            <a:off x="502925" y="6414780"/>
            <a:ext cx="2042150" cy="248265"/>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spAutoFit/>
          </a:bodyPr>
          <a:lstStyle>
            <a:lvl1pPr>
              <a:defRPr sz="1200">
                <a:solidFill>
                  <a:srgbClr val="888888"/>
                </a:solidFill>
                <a:latin typeface="Calibri"/>
                <a:ea typeface="Calibri"/>
                <a:cs typeface="Calibri"/>
                <a:sym typeface="Calibri"/>
              </a:defRPr>
            </a:lvl1pPr>
          </a:lstStyle>
          <a:p>
            <a:pPr/>
            <a:r>
              <a:t>08-05-2024</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